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4"/>
  </p:notesMasterIdLst>
  <p:sldIdLst>
    <p:sldId id="256" r:id="rId2"/>
    <p:sldId id="415" r:id="rId3"/>
    <p:sldId id="369" r:id="rId4"/>
    <p:sldId id="262" r:id="rId5"/>
    <p:sldId id="317" r:id="rId6"/>
    <p:sldId id="404" r:id="rId7"/>
    <p:sldId id="401" r:id="rId8"/>
    <p:sldId id="405" r:id="rId9"/>
    <p:sldId id="403" r:id="rId10"/>
    <p:sldId id="370" r:id="rId11"/>
    <p:sldId id="338" r:id="rId12"/>
    <p:sldId id="412" r:id="rId13"/>
    <p:sldId id="406" r:id="rId14"/>
    <p:sldId id="408" r:id="rId15"/>
    <p:sldId id="416" r:id="rId16"/>
    <p:sldId id="417" r:id="rId17"/>
    <p:sldId id="418" r:id="rId18"/>
    <p:sldId id="409" r:id="rId19"/>
    <p:sldId id="410" r:id="rId20"/>
    <p:sldId id="411" r:id="rId21"/>
    <p:sldId id="402" r:id="rId22"/>
    <p:sldId id="419" r:id="rId23"/>
    <p:sldId id="421" r:id="rId24"/>
    <p:sldId id="372" r:id="rId25"/>
    <p:sldId id="374" r:id="rId26"/>
    <p:sldId id="392" r:id="rId27"/>
    <p:sldId id="389" r:id="rId28"/>
    <p:sldId id="390" r:id="rId29"/>
    <p:sldId id="391" r:id="rId30"/>
    <p:sldId id="395" r:id="rId31"/>
    <p:sldId id="398" r:id="rId32"/>
    <p:sldId id="38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F7B9C0-8915-41BC-ABE4-E94A42B20602}">
          <p14:sldIdLst>
            <p14:sldId id="256"/>
            <p14:sldId id="415"/>
            <p14:sldId id="369"/>
            <p14:sldId id="262"/>
            <p14:sldId id="317"/>
            <p14:sldId id="404"/>
            <p14:sldId id="401"/>
            <p14:sldId id="405"/>
            <p14:sldId id="403"/>
            <p14:sldId id="370"/>
            <p14:sldId id="338"/>
            <p14:sldId id="412"/>
            <p14:sldId id="406"/>
            <p14:sldId id="408"/>
            <p14:sldId id="416"/>
            <p14:sldId id="417"/>
            <p14:sldId id="418"/>
            <p14:sldId id="409"/>
            <p14:sldId id="410"/>
            <p14:sldId id="411"/>
            <p14:sldId id="402"/>
            <p14:sldId id="419"/>
            <p14:sldId id="421"/>
            <p14:sldId id="372"/>
            <p14:sldId id="374"/>
            <p14:sldId id="392"/>
            <p14:sldId id="389"/>
            <p14:sldId id="390"/>
            <p14:sldId id="391"/>
            <p14:sldId id="395"/>
            <p14:sldId id="398"/>
            <p14:sldId id="38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481" autoAdjust="0"/>
  </p:normalViewPr>
  <p:slideViewPr>
    <p:cSldViewPr>
      <p:cViewPr varScale="1">
        <p:scale>
          <a:sx n="53" d="100"/>
          <a:sy n="53" d="100"/>
        </p:scale>
        <p:origin x="166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00D207-F15F-466D-9263-C07F131E92BF}" type="datetimeFigureOut">
              <a:rPr lang="en-GB" smtClean="0"/>
              <a:pPr/>
              <a:t>07/05/2026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AC416A-7146-4DA1-8D2B-74476DD40297}" type="slidenum">
              <a:rPr lang="en-GB" smtClean="0"/>
              <a:pPr/>
              <a:t>‹#›</a:t>
            </a:fld>
            <a:endParaRPr lang="en-GB"/>
          </a:p>
        </p:txBody>
      </p:sp>
    </p:spTree>
    <p:extLst>
      <p:ext uri="{BB962C8B-B14F-4D97-AF65-F5344CB8AC3E}">
        <p14:creationId xmlns:p14="http://schemas.microsoft.com/office/powerpoint/2010/main" val="4162787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AC416A-7146-4DA1-8D2B-74476DD40297}" type="slidenum">
              <a:rPr lang="en-GB" smtClean="0"/>
              <a:pPr/>
              <a:t>1</a:t>
            </a:fld>
            <a:endParaRPr lang="en-GB"/>
          </a:p>
        </p:txBody>
      </p:sp>
    </p:spTree>
    <p:extLst>
      <p:ext uri="{BB962C8B-B14F-4D97-AF65-F5344CB8AC3E}">
        <p14:creationId xmlns:p14="http://schemas.microsoft.com/office/powerpoint/2010/main" val="3830748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AC416A-7146-4DA1-8D2B-74476DD40297}" type="slidenum">
              <a:rPr lang="en-GB" smtClean="0"/>
              <a:pPr/>
              <a:t>2</a:t>
            </a:fld>
            <a:endParaRPr lang="en-GB"/>
          </a:p>
        </p:txBody>
      </p:sp>
    </p:spTree>
    <p:extLst>
      <p:ext uri="{BB962C8B-B14F-4D97-AF65-F5344CB8AC3E}">
        <p14:creationId xmlns:p14="http://schemas.microsoft.com/office/powerpoint/2010/main" val="2255953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AC416A-7146-4DA1-8D2B-74476DD40297}" type="slidenum">
              <a:rPr lang="en-GB" smtClean="0"/>
              <a:pPr/>
              <a:t>15</a:t>
            </a:fld>
            <a:endParaRPr lang="en-GB"/>
          </a:p>
        </p:txBody>
      </p:sp>
    </p:spTree>
    <p:extLst>
      <p:ext uri="{BB962C8B-B14F-4D97-AF65-F5344CB8AC3E}">
        <p14:creationId xmlns:p14="http://schemas.microsoft.com/office/powerpoint/2010/main" val="3089742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AC416A-7146-4DA1-8D2B-74476DD40297}" type="slidenum">
              <a:rPr lang="en-GB" smtClean="0"/>
              <a:pPr/>
              <a:t>32</a:t>
            </a:fld>
            <a:endParaRPr lang="en-GB"/>
          </a:p>
        </p:txBody>
      </p:sp>
    </p:spTree>
    <p:extLst>
      <p:ext uri="{BB962C8B-B14F-4D97-AF65-F5344CB8AC3E}">
        <p14:creationId xmlns:p14="http://schemas.microsoft.com/office/powerpoint/2010/main" val="374050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72FBB-8D54-4D50-8161-03BC353FFA5D}" type="slidenum">
              <a:rPr lang="en-GB" smtClean="0"/>
              <a:pPr/>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72FBB-8D54-4D50-8161-03BC353FFA5D}" type="slidenum">
              <a:rPr lang="en-GB" smtClean="0"/>
              <a:pPr/>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72FBB-8D54-4D50-8161-03BC353FFA5D}" type="slidenum">
              <a:rPr lang="en-GB" smtClean="0"/>
              <a:pPr/>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E72FBB-8D54-4D50-8161-03BC353FFA5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72FBB-8D54-4D50-8161-03BC353FFA5D}" type="slidenum">
              <a:rPr lang="en-GB" smtClean="0"/>
              <a:pPr/>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41A0B-476B-466B-80F1-E7BCD6AFC3AE}" type="datetimeFigureOut">
              <a:rPr lang="en-GB" smtClean="0"/>
              <a:pPr/>
              <a:t>07/05/2026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E72FBB-8D54-4D50-8161-03BC353FFA5D}" type="slidenum">
              <a:rPr lang="en-GB" smtClean="0"/>
              <a:pPr/>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9841A0B-476B-466B-80F1-E7BCD6AFC3AE}" type="datetimeFigureOut">
              <a:rPr lang="en-GB" smtClean="0"/>
              <a:pPr/>
              <a:t>07/05/2026</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9E72FBB-8D54-4D50-8161-03BC353FFA5D}" type="slidenum">
              <a:rPr lang="en-GB" smtClean="0"/>
              <a:pPr/>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20888"/>
            <a:ext cx="7772400" cy="1800200"/>
          </a:xfrm>
        </p:spPr>
        <p:txBody>
          <a:bodyPr>
            <a:noAutofit/>
          </a:bodyPr>
          <a:lstStyle/>
          <a:p>
            <a:pPr marL="182880"/>
            <a:br>
              <a:rPr lang="en-GB" sz="3600" b="1" dirty="0">
                <a:solidFill>
                  <a:schemeClr val="accent1">
                    <a:lumMod val="25000"/>
                  </a:schemeClr>
                </a:solidFill>
              </a:rPr>
            </a:br>
            <a:br>
              <a:rPr lang="en-GB" sz="3600" b="1" dirty="0">
                <a:solidFill>
                  <a:schemeClr val="accent1">
                    <a:lumMod val="25000"/>
                  </a:schemeClr>
                </a:solidFill>
              </a:rPr>
            </a:br>
            <a:r>
              <a:rPr lang="en-GB" sz="3600" b="1" dirty="0">
                <a:solidFill>
                  <a:schemeClr val="bg1"/>
                </a:solidFill>
              </a:rPr>
              <a:t>A different approach to supporting people in suicidal crisis</a:t>
            </a:r>
            <a:br>
              <a:rPr lang="en-GB" b="1" dirty="0">
                <a:solidFill>
                  <a:schemeClr val="accent1">
                    <a:lumMod val="50000"/>
                  </a:schemeClr>
                </a:solidFill>
              </a:rPr>
            </a:br>
            <a:r>
              <a:rPr lang="en-GB" sz="2800" b="1" dirty="0">
                <a:solidFill>
                  <a:schemeClr val="bg1"/>
                </a:solidFill>
              </a:rPr>
              <a:t>Joy Hibbins, Suicide Crisis Centre</a:t>
            </a:r>
            <a:br>
              <a:rPr lang="en-GB" sz="2800" b="1" dirty="0">
                <a:solidFill>
                  <a:schemeClr val="tx2">
                    <a:lumMod val="50000"/>
                  </a:schemeClr>
                </a:solidFill>
              </a:rPr>
            </a:br>
            <a:r>
              <a:rPr lang="en-GB" sz="2400" b="1" dirty="0">
                <a:solidFill>
                  <a:schemeClr val="accent1">
                    <a:lumMod val="50000"/>
                  </a:schemeClr>
                </a:solidFill>
              </a:rPr>
              <a:t>© Suicide Crisis</a:t>
            </a:r>
          </a:p>
        </p:txBody>
      </p:sp>
      <p:sp>
        <p:nvSpPr>
          <p:cNvPr id="3" name="Subtitle 2"/>
          <p:cNvSpPr>
            <a:spLocks noGrp="1"/>
          </p:cNvSpPr>
          <p:nvPr>
            <p:ph type="subTitle" idx="1"/>
          </p:nvPr>
        </p:nvSpPr>
        <p:spPr>
          <a:xfrm>
            <a:off x="1371600" y="4293096"/>
            <a:ext cx="6400800" cy="1080120"/>
          </a:xfrm>
        </p:spPr>
        <p:txBody>
          <a:bodyPr>
            <a:noAutofit/>
          </a:bodyPr>
          <a:lstStyle/>
          <a:p>
            <a:r>
              <a:rPr lang="en-GB" sz="3200" b="1" dirty="0">
                <a:solidFill>
                  <a:schemeClr val="accent1">
                    <a:lumMod val="25000"/>
                  </a:schemeClr>
                </a:solidFill>
              </a:rPr>
              <a:t>suicidecrisis.co.uk</a:t>
            </a:r>
          </a:p>
          <a:p>
            <a:r>
              <a:rPr lang="en-GB" sz="2400" b="1" dirty="0">
                <a:solidFill>
                  <a:schemeClr val="accent1">
                    <a:lumMod val="50000"/>
                  </a:schemeClr>
                </a:solidFill>
              </a:rPr>
              <a:t>Suicide Crisis: registered charity no. 1170444</a:t>
            </a:r>
            <a:endParaRPr lang="en-GB" sz="2400" b="1" dirty="0">
              <a:solidFill>
                <a:schemeClr val="accent1">
                  <a:lumMod val="25000"/>
                </a:schemeClr>
              </a:solidFill>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18768" b="28869"/>
          <a:stretch/>
        </p:blipFill>
        <p:spPr>
          <a:xfrm>
            <a:off x="2483768" y="548680"/>
            <a:ext cx="4556340" cy="1512168"/>
          </a:xfrm>
          <a:prstGeom prst="rect">
            <a:avLst/>
          </a:prstGeom>
        </p:spPr>
      </p:pic>
    </p:spTree>
    <p:extLst>
      <p:ext uri="{BB962C8B-B14F-4D97-AF65-F5344CB8AC3E}">
        <p14:creationId xmlns:p14="http://schemas.microsoft.com/office/powerpoint/2010/main" val="907627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solidFill>
                  <a:srgbClr val="002060"/>
                </a:solidFill>
              </a:rPr>
              <a:t>Our approach is to give our clients as much control as possible over their care. This helps them to feel more empowered.</a:t>
            </a:r>
          </a:p>
          <a:p>
            <a:r>
              <a:rPr lang="en-GB" dirty="0">
                <a:solidFill>
                  <a:srgbClr val="002060"/>
                </a:solidFill>
              </a:rPr>
              <a:t>They decide how often we see them, the kind of care and support they receive and when they feel ready to leave our service.   </a:t>
            </a:r>
          </a:p>
          <a:p>
            <a:r>
              <a:rPr lang="en-GB" dirty="0">
                <a:solidFill>
                  <a:srgbClr val="002060"/>
                </a:solidFill>
              </a:rPr>
              <a:t>But when they are at risk, we actively and tenaciously protect their life.</a:t>
            </a:r>
          </a:p>
          <a:p>
            <a:endParaRPr lang="en-GB" dirty="0"/>
          </a:p>
          <a:p>
            <a:endParaRPr lang="en-GB" dirty="0"/>
          </a:p>
        </p:txBody>
      </p:sp>
      <p:sp>
        <p:nvSpPr>
          <p:cNvPr id="3" name="Title 2"/>
          <p:cNvSpPr>
            <a:spLocks noGrp="1"/>
          </p:cNvSpPr>
          <p:nvPr>
            <p:ph type="title"/>
          </p:nvPr>
        </p:nvSpPr>
        <p:spPr/>
        <p:txBody>
          <a:bodyPr>
            <a:normAutofit fontScale="90000"/>
          </a:bodyPr>
          <a:lstStyle/>
          <a:p>
            <a:r>
              <a:rPr lang="en-GB" dirty="0"/>
              <a:t>Balancing giving control with intervening to protect life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solidFill>
                  <a:srgbClr val="002060"/>
                </a:solidFill>
              </a:rPr>
              <a:t>In our experience of supporting people in crisis, most people at the point of suicide are thinking in a way that is entirely different from usual. </a:t>
            </a:r>
          </a:p>
          <a:p>
            <a:r>
              <a:rPr lang="en-GB" dirty="0">
                <a:solidFill>
                  <a:srgbClr val="002060"/>
                </a:solidFill>
              </a:rPr>
              <a:t>High levels of distress or mental illness (such as  depression) or post-traumatic symptoms are impacting on their thinking.</a:t>
            </a:r>
          </a:p>
          <a:p>
            <a:r>
              <a:rPr lang="en-GB" dirty="0">
                <a:solidFill>
                  <a:srgbClr val="002060"/>
                </a:solidFill>
              </a:rPr>
              <a:t>For this reason, we actively intervene to protect their life.</a:t>
            </a:r>
          </a:p>
          <a:p>
            <a:r>
              <a:rPr lang="en-GB" b="1" dirty="0">
                <a:solidFill>
                  <a:srgbClr val="002060"/>
                </a:solidFill>
              </a:rPr>
              <a:t>We do everything we can for each individual to help them survive</a:t>
            </a:r>
            <a:r>
              <a:rPr lang="en-GB" dirty="0">
                <a:solidFill>
                  <a:srgbClr val="002060"/>
                </a:solidFill>
              </a:rPr>
              <a:t>. </a:t>
            </a:r>
          </a:p>
          <a:p>
            <a:r>
              <a:rPr lang="en-GB" b="1" dirty="0">
                <a:solidFill>
                  <a:srgbClr val="002060"/>
                </a:solidFill>
              </a:rPr>
              <a:t>We need to be tenacious in helping people to survive</a:t>
            </a:r>
            <a:r>
              <a:rPr lang="en-GB" dirty="0">
                <a:solidFill>
                  <a:srgbClr val="002060"/>
                </a:solidFill>
              </a:rPr>
              <a:t>.</a:t>
            </a:r>
          </a:p>
          <a:p>
            <a:endParaRPr lang="en-GB" dirty="0"/>
          </a:p>
        </p:txBody>
      </p:sp>
      <p:sp>
        <p:nvSpPr>
          <p:cNvPr id="3" name="Title 2"/>
          <p:cNvSpPr>
            <a:spLocks noGrp="1"/>
          </p:cNvSpPr>
          <p:nvPr>
            <p:ph type="title"/>
          </p:nvPr>
        </p:nvSpPr>
        <p:spPr/>
        <p:txBody>
          <a:bodyPr/>
          <a:lstStyle/>
          <a:p>
            <a:r>
              <a:rPr lang="en-GB" dirty="0"/>
              <a:t>Being proactive and tenacious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ACA283-075F-FE49-58B9-90EDC038FCA6}"/>
              </a:ext>
            </a:extLst>
          </p:cNvPr>
          <p:cNvSpPr>
            <a:spLocks noGrp="1"/>
          </p:cNvSpPr>
          <p:nvPr>
            <p:ph idx="1"/>
          </p:nvPr>
        </p:nvSpPr>
        <p:spPr/>
        <p:txBody>
          <a:bodyPr>
            <a:normAutofit/>
          </a:bodyPr>
          <a:lstStyle/>
          <a:p>
            <a:r>
              <a:rPr lang="en-GB" dirty="0">
                <a:solidFill>
                  <a:srgbClr val="002060"/>
                </a:solidFill>
              </a:rPr>
              <a:t>Within psychiatric crisis teams, there may be more emphasis on the patient “taking responsibility” when in crisis, especially when patients are needing to access crisis services more frequently – or attempting suicide frequently. </a:t>
            </a:r>
          </a:p>
          <a:p>
            <a:r>
              <a:rPr lang="en-GB" dirty="0">
                <a:solidFill>
                  <a:srgbClr val="002060"/>
                </a:solidFill>
              </a:rPr>
              <a:t>Psychiatric crisis services’ greater emphasis on whether someone has the “mental capacity” to make the decision to end their life.  </a:t>
            </a:r>
          </a:p>
          <a:p>
            <a:endParaRPr lang="en-GB" dirty="0"/>
          </a:p>
        </p:txBody>
      </p:sp>
      <p:sp>
        <p:nvSpPr>
          <p:cNvPr id="3" name="Title 2">
            <a:extLst>
              <a:ext uri="{FF2B5EF4-FFF2-40B4-BE49-F238E27FC236}">
                <a16:creationId xmlns:a16="http://schemas.microsoft.com/office/drawing/2014/main" id="{6581B52A-4367-D75F-EE67-FE3CD8706368}"/>
              </a:ext>
            </a:extLst>
          </p:cNvPr>
          <p:cNvSpPr>
            <a:spLocks noGrp="1"/>
          </p:cNvSpPr>
          <p:nvPr>
            <p:ph type="title"/>
          </p:nvPr>
        </p:nvSpPr>
        <p:spPr/>
        <p:txBody>
          <a:bodyPr/>
          <a:lstStyle/>
          <a:p>
            <a:r>
              <a:rPr lang="en-GB" dirty="0"/>
              <a:t>A different approach</a:t>
            </a:r>
          </a:p>
        </p:txBody>
      </p:sp>
    </p:spTree>
    <p:extLst>
      <p:ext uri="{BB962C8B-B14F-4D97-AF65-F5344CB8AC3E}">
        <p14:creationId xmlns:p14="http://schemas.microsoft.com/office/powerpoint/2010/main" val="4279726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6347B9-465E-6A20-F1FF-7054345B41AA}"/>
              </a:ext>
            </a:extLst>
          </p:cNvPr>
          <p:cNvSpPr>
            <a:spLocks noGrp="1"/>
          </p:cNvSpPr>
          <p:nvPr>
            <p:ph idx="1"/>
          </p:nvPr>
        </p:nvSpPr>
        <p:spPr/>
        <p:txBody>
          <a:bodyPr>
            <a:normAutofit fontScale="92500" lnSpcReduction="10000"/>
          </a:bodyPr>
          <a:lstStyle/>
          <a:p>
            <a:r>
              <a:rPr lang="en-GB" b="1" dirty="0"/>
              <a:t>Client is in control</a:t>
            </a:r>
            <a:r>
              <a:rPr lang="en-GB" dirty="0"/>
              <a:t>: shift in power balance</a:t>
            </a:r>
          </a:p>
          <a:p>
            <a:r>
              <a:rPr lang="en-GB" b="1" dirty="0"/>
              <a:t>Small team</a:t>
            </a:r>
            <a:r>
              <a:rPr lang="en-GB" dirty="0"/>
              <a:t>: usually two people supporting a client. Larger teams can be challenging – loss of trust in people after trauma. It can be hard enough for a client to build trust with one team member: a large team can be utterly overwhelming.</a:t>
            </a:r>
          </a:p>
          <a:p>
            <a:r>
              <a:rPr lang="en-GB" b="1" dirty="0"/>
              <a:t>Home visits </a:t>
            </a:r>
            <a:r>
              <a:rPr lang="en-GB" dirty="0"/>
              <a:t>provided – essential for some clients who are too traumatised to leave the home </a:t>
            </a:r>
          </a:p>
          <a:p>
            <a:r>
              <a:rPr lang="en-GB" dirty="0"/>
              <a:t>Appointment-based: </a:t>
            </a:r>
            <a:r>
              <a:rPr lang="en-GB" b="1" dirty="0"/>
              <a:t>no busy drop-in centre</a:t>
            </a:r>
          </a:p>
          <a:p>
            <a:r>
              <a:rPr lang="en-GB" b="1" dirty="0"/>
              <a:t>Flexible ways to access the service</a:t>
            </a:r>
          </a:p>
          <a:p>
            <a:endParaRPr lang="en-GB" dirty="0"/>
          </a:p>
        </p:txBody>
      </p:sp>
      <p:sp>
        <p:nvSpPr>
          <p:cNvPr id="3" name="Title 2">
            <a:extLst>
              <a:ext uri="{FF2B5EF4-FFF2-40B4-BE49-F238E27FC236}">
                <a16:creationId xmlns:a16="http://schemas.microsoft.com/office/drawing/2014/main" id="{676D41DF-AA49-CE72-6CDD-110B7D2E76FD}"/>
              </a:ext>
            </a:extLst>
          </p:cNvPr>
          <p:cNvSpPr>
            <a:spLocks noGrp="1"/>
          </p:cNvSpPr>
          <p:nvPr>
            <p:ph type="title"/>
          </p:nvPr>
        </p:nvSpPr>
        <p:spPr/>
        <p:txBody>
          <a:bodyPr>
            <a:normAutofit fontScale="90000"/>
          </a:bodyPr>
          <a:lstStyle/>
          <a:p>
            <a:r>
              <a:rPr lang="en-GB" dirty="0"/>
              <a:t>Ways our services have adapted to meet needs of people post-trauma</a:t>
            </a:r>
          </a:p>
        </p:txBody>
      </p:sp>
    </p:spTree>
    <p:extLst>
      <p:ext uri="{BB962C8B-B14F-4D97-AF65-F5344CB8AC3E}">
        <p14:creationId xmlns:p14="http://schemas.microsoft.com/office/powerpoint/2010/main" val="666126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567230-7E5F-C5A2-7FFD-3C0BDD088D72}"/>
              </a:ext>
            </a:extLst>
          </p:cNvPr>
          <p:cNvSpPr>
            <a:spLocks noGrp="1"/>
          </p:cNvSpPr>
          <p:nvPr>
            <p:ph idx="1"/>
          </p:nvPr>
        </p:nvSpPr>
        <p:spPr/>
        <p:txBody>
          <a:bodyPr>
            <a:normAutofit lnSpcReduction="10000"/>
          </a:bodyPr>
          <a:lstStyle/>
          <a:p>
            <a:r>
              <a:rPr lang="en-GB" dirty="0">
                <a:solidFill>
                  <a:srgbClr val="002060"/>
                </a:solidFill>
              </a:rPr>
              <a:t>When someone is descending into suicidal crisis, they may consciously or unconsciously disconnect from people around them. It may be part of their preparation for ending their life – trying to detach from the people they love. In that detached place, they can be very much at risk.</a:t>
            </a:r>
          </a:p>
          <a:p>
            <a:r>
              <a:rPr lang="en-GB" dirty="0">
                <a:solidFill>
                  <a:srgbClr val="002060"/>
                </a:solidFill>
              </a:rPr>
              <a:t>For this reason, we need to work to build a </a:t>
            </a:r>
            <a:r>
              <a:rPr lang="en-GB" b="1" dirty="0">
                <a:solidFill>
                  <a:srgbClr val="002060"/>
                </a:solidFill>
              </a:rPr>
              <a:t>strong</a:t>
            </a:r>
            <a:r>
              <a:rPr lang="en-GB" dirty="0">
                <a:solidFill>
                  <a:srgbClr val="002060"/>
                </a:solidFill>
              </a:rPr>
              <a:t> </a:t>
            </a:r>
            <a:r>
              <a:rPr lang="en-GB" b="1" dirty="0">
                <a:solidFill>
                  <a:srgbClr val="002060"/>
                </a:solidFill>
              </a:rPr>
              <a:t>connection</a:t>
            </a:r>
            <a:r>
              <a:rPr lang="en-GB" dirty="0">
                <a:solidFill>
                  <a:srgbClr val="002060"/>
                </a:solidFill>
              </a:rPr>
              <a:t> with the individual in crisis.</a:t>
            </a:r>
          </a:p>
          <a:p>
            <a:r>
              <a:rPr lang="en-GB" dirty="0">
                <a:solidFill>
                  <a:srgbClr val="002060"/>
                </a:solidFill>
              </a:rPr>
              <a:t>It’s </a:t>
            </a:r>
            <a:r>
              <a:rPr lang="en-GB" b="1" dirty="0">
                <a:solidFill>
                  <a:srgbClr val="002060"/>
                </a:solidFill>
              </a:rPr>
              <a:t>the</a:t>
            </a:r>
            <a:r>
              <a:rPr lang="en-GB" dirty="0">
                <a:solidFill>
                  <a:srgbClr val="002060"/>
                </a:solidFill>
              </a:rPr>
              <a:t> </a:t>
            </a:r>
            <a:r>
              <a:rPr lang="en-GB" b="1" dirty="0">
                <a:solidFill>
                  <a:srgbClr val="002060"/>
                </a:solidFill>
              </a:rPr>
              <a:t>opposite of clinical distance. </a:t>
            </a:r>
          </a:p>
          <a:p>
            <a:endParaRPr lang="en-GB" dirty="0"/>
          </a:p>
        </p:txBody>
      </p:sp>
      <p:sp>
        <p:nvSpPr>
          <p:cNvPr id="3" name="Title 2">
            <a:extLst>
              <a:ext uri="{FF2B5EF4-FFF2-40B4-BE49-F238E27FC236}">
                <a16:creationId xmlns:a16="http://schemas.microsoft.com/office/drawing/2014/main" id="{CD7C597E-950D-1A04-8F7A-2491A4CC4D00}"/>
              </a:ext>
            </a:extLst>
          </p:cNvPr>
          <p:cNvSpPr>
            <a:spLocks noGrp="1"/>
          </p:cNvSpPr>
          <p:nvPr>
            <p:ph type="title"/>
          </p:nvPr>
        </p:nvSpPr>
        <p:spPr/>
        <p:txBody>
          <a:bodyPr/>
          <a:lstStyle/>
          <a:p>
            <a:r>
              <a:rPr lang="en-GB" dirty="0"/>
              <a:t>Building a strong connection</a:t>
            </a:r>
          </a:p>
        </p:txBody>
      </p:sp>
    </p:spTree>
    <p:extLst>
      <p:ext uri="{BB962C8B-B14F-4D97-AF65-F5344CB8AC3E}">
        <p14:creationId xmlns:p14="http://schemas.microsoft.com/office/powerpoint/2010/main" val="753383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7E5DCA-F102-84E8-0F43-82FDACADD5B7}"/>
              </a:ext>
            </a:extLst>
          </p:cNvPr>
          <p:cNvSpPr>
            <a:spLocks noGrp="1"/>
          </p:cNvSpPr>
          <p:nvPr>
            <p:ph idx="1"/>
          </p:nvPr>
        </p:nvSpPr>
        <p:spPr/>
        <p:txBody>
          <a:bodyPr/>
          <a:lstStyle/>
          <a:p>
            <a:r>
              <a:rPr lang="en-GB" sz="2800" dirty="0"/>
              <a:t>Kindness and a caring approach has the power to break through these barriers and reach and connect with someone, even when they are very disconnected and at risk. </a:t>
            </a:r>
          </a:p>
          <a:p>
            <a:r>
              <a:rPr lang="en-GB" sz="2800" dirty="0"/>
              <a:t>Kindness can be life-saving. We should never underestimate its power.</a:t>
            </a:r>
          </a:p>
          <a:p>
            <a:endParaRPr lang="en-GB" dirty="0"/>
          </a:p>
        </p:txBody>
      </p:sp>
      <p:sp>
        <p:nvSpPr>
          <p:cNvPr id="3" name="Title 2">
            <a:extLst>
              <a:ext uri="{FF2B5EF4-FFF2-40B4-BE49-F238E27FC236}">
                <a16:creationId xmlns:a16="http://schemas.microsoft.com/office/drawing/2014/main" id="{0D41FF9B-AF4D-507F-6E92-A2ECD1BEEF40}"/>
              </a:ext>
            </a:extLst>
          </p:cNvPr>
          <p:cNvSpPr>
            <a:spLocks noGrp="1"/>
          </p:cNvSpPr>
          <p:nvPr>
            <p:ph type="title"/>
          </p:nvPr>
        </p:nvSpPr>
        <p:spPr/>
        <p:txBody>
          <a:bodyPr/>
          <a:lstStyle/>
          <a:p>
            <a:r>
              <a:rPr lang="en-GB" dirty="0"/>
              <a:t>The power of kindness and caring</a:t>
            </a:r>
          </a:p>
        </p:txBody>
      </p:sp>
    </p:spTree>
    <p:extLst>
      <p:ext uri="{BB962C8B-B14F-4D97-AF65-F5344CB8AC3E}">
        <p14:creationId xmlns:p14="http://schemas.microsoft.com/office/powerpoint/2010/main" val="1189370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5F3CF1-B998-9DBB-2A07-C0FF46F4E30C}"/>
              </a:ext>
            </a:extLst>
          </p:cNvPr>
          <p:cNvSpPr>
            <a:spLocks noGrp="1"/>
          </p:cNvSpPr>
          <p:nvPr>
            <p:ph idx="1"/>
          </p:nvPr>
        </p:nvSpPr>
        <p:spPr/>
        <p:txBody>
          <a:bodyPr/>
          <a:lstStyle/>
          <a:p>
            <a:r>
              <a:rPr lang="en-GB" dirty="0">
                <a:solidFill>
                  <a:srgbClr val="002060"/>
                </a:solidFill>
              </a:rPr>
              <a:t>It is vital that our clients in suicidal crisis know that we care about them and care about their survival.</a:t>
            </a:r>
          </a:p>
          <a:p>
            <a:r>
              <a:rPr lang="en-GB" dirty="0">
                <a:solidFill>
                  <a:srgbClr val="002060"/>
                </a:solidFill>
              </a:rPr>
              <a:t>Caring is most often evident from our actions and the way in which we interact with clients.</a:t>
            </a:r>
          </a:p>
          <a:p>
            <a:r>
              <a:rPr lang="en-GB" dirty="0">
                <a:solidFill>
                  <a:srgbClr val="002060"/>
                </a:solidFill>
              </a:rPr>
              <a:t> We rarely need to say that we care. Clients will often say: “We know that you care.” </a:t>
            </a:r>
          </a:p>
          <a:p>
            <a:r>
              <a:rPr lang="en-GB" dirty="0">
                <a:solidFill>
                  <a:srgbClr val="002060"/>
                </a:solidFill>
              </a:rPr>
              <a:t>Caring is not incompatible with a professional relationship.</a:t>
            </a:r>
          </a:p>
          <a:p>
            <a:endParaRPr lang="en-GB" dirty="0"/>
          </a:p>
        </p:txBody>
      </p:sp>
      <p:sp>
        <p:nvSpPr>
          <p:cNvPr id="3" name="Title 2">
            <a:extLst>
              <a:ext uri="{FF2B5EF4-FFF2-40B4-BE49-F238E27FC236}">
                <a16:creationId xmlns:a16="http://schemas.microsoft.com/office/drawing/2014/main" id="{B84AD6A3-2839-80EA-53E8-C4225D375CBF}"/>
              </a:ext>
            </a:extLst>
          </p:cNvPr>
          <p:cNvSpPr>
            <a:spLocks noGrp="1"/>
          </p:cNvSpPr>
          <p:nvPr>
            <p:ph type="title"/>
          </p:nvPr>
        </p:nvSpPr>
        <p:spPr/>
        <p:txBody>
          <a:bodyPr/>
          <a:lstStyle/>
          <a:p>
            <a:r>
              <a:rPr lang="en-GB" dirty="0"/>
              <a:t>The relationship with clients</a:t>
            </a:r>
          </a:p>
        </p:txBody>
      </p:sp>
    </p:spTree>
    <p:extLst>
      <p:ext uri="{BB962C8B-B14F-4D97-AF65-F5344CB8AC3E}">
        <p14:creationId xmlns:p14="http://schemas.microsoft.com/office/powerpoint/2010/main" val="1158594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DE481B-D554-21C0-4550-D450E48650BC}"/>
              </a:ext>
            </a:extLst>
          </p:cNvPr>
          <p:cNvSpPr>
            <a:spLocks noGrp="1"/>
          </p:cNvSpPr>
          <p:nvPr>
            <p:ph idx="1"/>
          </p:nvPr>
        </p:nvSpPr>
        <p:spPr/>
        <p:txBody>
          <a:bodyPr/>
          <a:lstStyle/>
          <a:p>
            <a:r>
              <a:rPr lang="en-GB" dirty="0">
                <a:solidFill>
                  <a:srgbClr val="002060"/>
                </a:solidFill>
              </a:rPr>
              <a:t>Mental health clinicians have sometimes expressed a fear of openly caring for patients – they worry it may be misunderstood, or risk breaching boundaries. </a:t>
            </a:r>
          </a:p>
          <a:p>
            <a:r>
              <a:rPr lang="en-GB" dirty="0">
                <a:solidFill>
                  <a:srgbClr val="002060"/>
                </a:solidFill>
              </a:rPr>
              <a:t>In our experience it doesn’t. </a:t>
            </a:r>
          </a:p>
          <a:p>
            <a:r>
              <a:rPr lang="en-GB" dirty="0">
                <a:solidFill>
                  <a:srgbClr val="002060"/>
                </a:solidFill>
              </a:rPr>
              <a:t>There are still many clear boundaries which make it evident that this is a professional relationship. Therefore, clients do not mistake our caring for friendship.</a:t>
            </a:r>
          </a:p>
          <a:p>
            <a:endParaRPr lang="en-GB" dirty="0"/>
          </a:p>
        </p:txBody>
      </p:sp>
      <p:sp>
        <p:nvSpPr>
          <p:cNvPr id="3" name="Title 2">
            <a:extLst>
              <a:ext uri="{FF2B5EF4-FFF2-40B4-BE49-F238E27FC236}">
                <a16:creationId xmlns:a16="http://schemas.microsoft.com/office/drawing/2014/main" id="{60A40CCF-2CBF-275A-9623-61451212AA51}"/>
              </a:ext>
            </a:extLst>
          </p:cNvPr>
          <p:cNvSpPr>
            <a:spLocks noGrp="1"/>
          </p:cNvSpPr>
          <p:nvPr>
            <p:ph type="title"/>
          </p:nvPr>
        </p:nvSpPr>
        <p:spPr/>
        <p:txBody>
          <a:bodyPr>
            <a:normAutofit fontScale="90000"/>
          </a:bodyPr>
          <a:lstStyle/>
          <a:p>
            <a:r>
              <a:rPr lang="en-GB" dirty="0"/>
              <a:t>It is vital that clients know that we care </a:t>
            </a:r>
          </a:p>
        </p:txBody>
      </p:sp>
    </p:spTree>
    <p:extLst>
      <p:ext uri="{BB962C8B-B14F-4D97-AF65-F5344CB8AC3E}">
        <p14:creationId xmlns:p14="http://schemas.microsoft.com/office/powerpoint/2010/main" val="32639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82E1E2-08FF-E002-1B1F-7107B5E76CEC}"/>
              </a:ext>
            </a:extLst>
          </p:cNvPr>
          <p:cNvSpPr>
            <a:spLocks noGrp="1"/>
          </p:cNvSpPr>
          <p:nvPr>
            <p:ph idx="1"/>
          </p:nvPr>
        </p:nvSpPr>
        <p:spPr/>
        <p:txBody>
          <a:bodyPr>
            <a:normAutofit lnSpcReduction="10000"/>
          </a:bodyPr>
          <a:lstStyle/>
          <a:p>
            <a:r>
              <a:rPr lang="en-GB" dirty="0">
                <a:solidFill>
                  <a:srgbClr val="002060"/>
                </a:solidFill>
              </a:rPr>
              <a:t>We take an individual, person-centred approach throughout the period that a client is under our care. At the core of this is working to really try to understand each person's needs as much as we can.</a:t>
            </a:r>
          </a:p>
          <a:p>
            <a:r>
              <a:rPr lang="en-GB" dirty="0">
                <a:solidFill>
                  <a:srgbClr val="002060"/>
                </a:solidFill>
              </a:rPr>
              <a:t>The first step to being able to help and support someone is understanding their unique experience, needs and wishes. </a:t>
            </a:r>
          </a:p>
          <a:p>
            <a:r>
              <a:rPr lang="en-GB" dirty="0">
                <a:solidFill>
                  <a:srgbClr val="002060"/>
                </a:solidFill>
              </a:rPr>
              <a:t>Empathic listening (a counselling technique) is a powerful way to understand more about the client. </a:t>
            </a:r>
          </a:p>
          <a:p>
            <a:endParaRPr lang="en-GB" dirty="0"/>
          </a:p>
        </p:txBody>
      </p:sp>
      <p:sp>
        <p:nvSpPr>
          <p:cNvPr id="3" name="Title 2">
            <a:extLst>
              <a:ext uri="{FF2B5EF4-FFF2-40B4-BE49-F238E27FC236}">
                <a16:creationId xmlns:a16="http://schemas.microsoft.com/office/drawing/2014/main" id="{4B53D4FD-EC53-4181-B5B0-5A7FF525EFED}"/>
              </a:ext>
            </a:extLst>
          </p:cNvPr>
          <p:cNvSpPr>
            <a:spLocks noGrp="1"/>
          </p:cNvSpPr>
          <p:nvPr>
            <p:ph type="title"/>
          </p:nvPr>
        </p:nvSpPr>
        <p:spPr/>
        <p:txBody>
          <a:bodyPr>
            <a:normAutofit fontScale="90000"/>
          </a:bodyPr>
          <a:lstStyle/>
          <a:p>
            <a:r>
              <a:rPr lang="en-GB" dirty="0"/>
              <a:t>Responding to individuals’ specific needs: a person-centred approach</a:t>
            </a:r>
          </a:p>
        </p:txBody>
      </p:sp>
    </p:spTree>
    <p:extLst>
      <p:ext uri="{BB962C8B-B14F-4D97-AF65-F5344CB8AC3E}">
        <p14:creationId xmlns:p14="http://schemas.microsoft.com/office/powerpoint/2010/main" val="850937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0AB0E7-7407-EF3F-5D63-B506496861B3}"/>
              </a:ext>
            </a:extLst>
          </p:cNvPr>
          <p:cNvSpPr>
            <a:spLocks noGrp="1"/>
          </p:cNvSpPr>
          <p:nvPr>
            <p:ph idx="1"/>
          </p:nvPr>
        </p:nvSpPr>
        <p:spPr>
          <a:xfrm>
            <a:off x="872067" y="2492896"/>
            <a:ext cx="7408333" cy="3816424"/>
          </a:xfrm>
        </p:spPr>
        <p:txBody>
          <a:bodyPr>
            <a:normAutofit lnSpcReduction="10000"/>
          </a:bodyPr>
          <a:lstStyle/>
          <a:p>
            <a:r>
              <a:rPr lang="en-GB" dirty="0">
                <a:solidFill>
                  <a:srgbClr val="002060"/>
                </a:solidFill>
              </a:rPr>
              <a:t>Empathy is about understanding what someone is feeling </a:t>
            </a:r>
            <a:r>
              <a:rPr lang="en-GB" i="1" dirty="0">
                <a:solidFill>
                  <a:srgbClr val="002060"/>
                </a:solidFill>
              </a:rPr>
              <a:t>from their frame of reference (not what you may feel in similar circumstances).</a:t>
            </a:r>
          </a:p>
          <a:p>
            <a:r>
              <a:rPr lang="en-GB" dirty="0">
                <a:solidFill>
                  <a:srgbClr val="002060"/>
                </a:solidFill>
              </a:rPr>
              <a:t>Listen to the feelings that they are expressing. </a:t>
            </a:r>
          </a:p>
          <a:p>
            <a:r>
              <a:rPr lang="en-GB" dirty="0">
                <a:solidFill>
                  <a:srgbClr val="002060"/>
                </a:solidFill>
              </a:rPr>
              <a:t>If you “reflect back” that emotion to them, it can be incredibly powerful. This means you say back the emotion or feeling in your own words. </a:t>
            </a:r>
          </a:p>
          <a:p>
            <a:r>
              <a:rPr lang="en-GB" dirty="0">
                <a:solidFill>
                  <a:srgbClr val="002060"/>
                </a:solidFill>
              </a:rPr>
              <a:t>“It sounds like you are feeling...” </a:t>
            </a:r>
          </a:p>
          <a:p>
            <a:endParaRPr lang="en-GB" dirty="0">
              <a:solidFill>
                <a:srgbClr val="002060"/>
              </a:solidFill>
            </a:endParaRPr>
          </a:p>
          <a:p>
            <a:r>
              <a:rPr lang="en-GB" sz="1900" dirty="0">
                <a:solidFill>
                  <a:srgbClr val="002060"/>
                </a:solidFill>
              </a:rPr>
              <a:t>From “The Suicide Prevention Guidebook” (Joy Hibbins)</a:t>
            </a:r>
            <a:endParaRPr lang="en-GB" dirty="0">
              <a:solidFill>
                <a:srgbClr val="002060"/>
              </a:solidFill>
            </a:endParaRPr>
          </a:p>
          <a:p>
            <a:endParaRPr lang="en-GB" dirty="0"/>
          </a:p>
        </p:txBody>
      </p:sp>
      <p:sp>
        <p:nvSpPr>
          <p:cNvPr id="3" name="Title 2">
            <a:extLst>
              <a:ext uri="{FF2B5EF4-FFF2-40B4-BE49-F238E27FC236}">
                <a16:creationId xmlns:a16="http://schemas.microsoft.com/office/drawing/2014/main" id="{D91B7DDF-B014-0D3B-4067-527BBAE688E5}"/>
              </a:ext>
            </a:extLst>
          </p:cNvPr>
          <p:cNvSpPr>
            <a:spLocks noGrp="1"/>
          </p:cNvSpPr>
          <p:nvPr>
            <p:ph type="title"/>
          </p:nvPr>
        </p:nvSpPr>
        <p:spPr>
          <a:xfrm>
            <a:off x="457200" y="338328"/>
            <a:ext cx="8229600" cy="1218464"/>
          </a:xfrm>
        </p:spPr>
        <p:txBody>
          <a:bodyPr>
            <a:noAutofit/>
          </a:bodyPr>
          <a:lstStyle/>
          <a:p>
            <a:r>
              <a:rPr lang="en-GB" sz="3200" dirty="0"/>
              <a:t>Connecting with someone and understanding their needs: </a:t>
            </a:r>
            <a:r>
              <a:rPr lang="en-GB" sz="3600" dirty="0">
                <a:solidFill>
                  <a:schemeClr val="bg1"/>
                </a:solidFill>
              </a:rPr>
              <a:t>R</a:t>
            </a:r>
            <a:r>
              <a:rPr lang="en-GB" sz="3200" dirty="0">
                <a:solidFill>
                  <a:schemeClr val="bg1"/>
                </a:solidFill>
              </a:rPr>
              <a:t>eflecting emotions</a:t>
            </a:r>
          </a:p>
        </p:txBody>
      </p:sp>
    </p:spTree>
    <p:extLst>
      <p:ext uri="{BB962C8B-B14F-4D97-AF65-F5344CB8AC3E}">
        <p14:creationId xmlns:p14="http://schemas.microsoft.com/office/powerpoint/2010/main" val="2673994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D4783D-AC60-150C-BABC-5F339748E22A}"/>
              </a:ext>
            </a:extLst>
          </p:cNvPr>
          <p:cNvSpPr>
            <a:spLocks noGrp="1"/>
          </p:cNvSpPr>
          <p:nvPr>
            <p:ph idx="1"/>
          </p:nvPr>
        </p:nvSpPr>
        <p:spPr>
          <a:xfrm>
            <a:off x="872067" y="2348880"/>
            <a:ext cx="7408333" cy="3777283"/>
          </a:xfrm>
        </p:spPr>
        <p:txBody>
          <a:bodyPr>
            <a:noAutofit/>
          </a:bodyPr>
          <a:lstStyle/>
          <a:p>
            <a:endParaRPr lang="en-GB" dirty="0">
              <a:solidFill>
                <a:schemeClr val="bg2">
                  <a:lumMod val="10000"/>
                </a:schemeClr>
              </a:solidFill>
            </a:endParaRPr>
          </a:p>
          <a:p>
            <a:r>
              <a:rPr lang="en-GB" dirty="0">
                <a:solidFill>
                  <a:schemeClr val="bg2">
                    <a:lumMod val="10000"/>
                  </a:schemeClr>
                </a:solidFill>
              </a:rPr>
              <a:t>In 2012 I was told that a psychiatric patient (who had recently experienced a suicidal crisis) was “not an appropriate person” to set up a Suicide Crisis Centre.</a:t>
            </a:r>
          </a:p>
          <a:p>
            <a:r>
              <a:rPr lang="en-GB" dirty="0">
                <a:solidFill>
                  <a:schemeClr val="bg2">
                    <a:lumMod val="10000"/>
                  </a:schemeClr>
                </a:solidFill>
              </a:rPr>
              <a:t>There was widespread scepticism and doubt that a “psychiatric patient” could set up a crisis service. </a:t>
            </a:r>
          </a:p>
          <a:p>
            <a:r>
              <a:rPr lang="en-GB" dirty="0">
                <a:solidFill>
                  <a:schemeClr val="bg2">
                    <a:lumMod val="10000"/>
                  </a:schemeClr>
                </a:solidFill>
              </a:rPr>
              <a:t>Advice from another charity leader: “Just do your work and let your work speak for itself.”</a:t>
            </a:r>
          </a:p>
        </p:txBody>
      </p:sp>
      <p:sp>
        <p:nvSpPr>
          <p:cNvPr id="3" name="Title 2">
            <a:extLst>
              <a:ext uri="{FF2B5EF4-FFF2-40B4-BE49-F238E27FC236}">
                <a16:creationId xmlns:a16="http://schemas.microsoft.com/office/drawing/2014/main" id="{29DCF706-0009-CAB1-F9E3-BFC1394835B0}"/>
              </a:ext>
            </a:extLst>
          </p:cNvPr>
          <p:cNvSpPr>
            <a:spLocks noGrp="1"/>
          </p:cNvSpPr>
          <p:nvPr>
            <p:ph type="title"/>
          </p:nvPr>
        </p:nvSpPr>
        <p:spPr/>
        <p:txBody>
          <a:bodyPr/>
          <a:lstStyle/>
          <a:p>
            <a:r>
              <a:rPr lang="en-GB" dirty="0">
                <a:solidFill>
                  <a:schemeClr val="bg1"/>
                </a:solidFill>
              </a:rPr>
              <a:t>Beginnings</a:t>
            </a:r>
          </a:p>
        </p:txBody>
      </p:sp>
    </p:spTree>
    <p:extLst>
      <p:ext uri="{BB962C8B-B14F-4D97-AF65-F5344CB8AC3E}">
        <p14:creationId xmlns:p14="http://schemas.microsoft.com/office/powerpoint/2010/main" val="3366123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D4ACE8-3861-218E-BEBF-8F539290546B}"/>
              </a:ext>
            </a:extLst>
          </p:cNvPr>
          <p:cNvSpPr>
            <a:spLocks noGrp="1"/>
          </p:cNvSpPr>
          <p:nvPr>
            <p:ph idx="1"/>
          </p:nvPr>
        </p:nvSpPr>
        <p:spPr>
          <a:xfrm>
            <a:off x="872067" y="2348880"/>
            <a:ext cx="7408333" cy="3960440"/>
          </a:xfrm>
        </p:spPr>
        <p:txBody>
          <a:bodyPr>
            <a:normAutofit fontScale="85000" lnSpcReduction="10000"/>
          </a:bodyPr>
          <a:lstStyle/>
          <a:p>
            <a:r>
              <a:rPr lang="en-GB" dirty="0">
                <a:solidFill>
                  <a:srgbClr val="002060"/>
                </a:solidFill>
              </a:rPr>
              <a:t>“</a:t>
            </a:r>
            <a:r>
              <a:rPr lang="en-GB" b="1" dirty="0">
                <a:solidFill>
                  <a:srgbClr val="002060"/>
                </a:solidFill>
              </a:rPr>
              <a:t>The disciplinary process felt violent</a:t>
            </a:r>
            <a:r>
              <a:rPr lang="en-GB" dirty="0">
                <a:solidFill>
                  <a:srgbClr val="002060"/>
                </a:solidFill>
              </a:rPr>
              <a:t>”, the young man commented, at one point. For a moment, the choice of word was unexpected, in the context. I am much more used to hearing it to describe actual acts of physical harm. </a:t>
            </a:r>
            <a:r>
              <a:rPr lang="en-GB" i="1" dirty="0">
                <a:solidFill>
                  <a:srgbClr val="002060"/>
                </a:solidFill>
              </a:rPr>
              <a:t>But this was about how it had felt to him.</a:t>
            </a:r>
          </a:p>
          <a:p>
            <a:r>
              <a:rPr lang="en-GB" i="1" dirty="0">
                <a:solidFill>
                  <a:srgbClr val="002060"/>
                </a:solidFill>
              </a:rPr>
              <a:t> “</a:t>
            </a:r>
            <a:r>
              <a:rPr lang="en-GB" b="1" dirty="0">
                <a:solidFill>
                  <a:srgbClr val="002060"/>
                </a:solidFill>
              </a:rPr>
              <a:t>It sounds like it felt brutal to you</a:t>
            </a:r>
            <a:r>
              <a:rPr lang="en-GB" dirty="0">
                <a:solidFill>
                  <a:srgbClr val="002060"/>
                </a:solidFill>
              </a:rPr>
              <a:t>”, I suggested. “Yes, that’s it exactly!” he replied immediately. As we continued to talk, it was clear that he felt psychologically damaged by the experience, and I was able to reflect that back to him. This was highlighted in his initial description of the process as “violent”. </a:t>
            </a:r>
          </a:p>
          <a:p>
            <a:r>
              <a:rPr lang="en-GB" dirty="0">
                <a:solidFill>
                  <a:srgbClr val="002060"/>
                </a:solidFill>
              </a:rPr>
              <a:t>He had been wrongly accused of serious misconduct. He was accused of things that went against his own moral code. </a:t>
            </a:r>
            <a:endParaRPr lang="en-GB" dirty="0"/>
          </a:p>
          <a:p>
            <a:r>
              <a:rPr lang="en-GB" sz="1900" dirty="0"/>
              <a:t>From “The Suicide Prevention Guidebook”</a:t>
            </a:r>
          </a:p>
          <a:p>
            <a:endParaRPr lang="en-GB" dirty="0"/>
          </a:p>
        </p:txBody>
      </p:sp>
      <p:sp>
        <p:nvSpPr>
          <p:cNvPr id="3" name="Title 2">
            <a:extLst>
              <a:ext uri="{FF2B5EF4-FFF2-40B4-BE49-F238E27FC236}">
                <a16:creationId xmlns:a16="http://schemas.microsoft.com/office/drawing/2014/main" id="{46E729E4-30C1-B6FD-6279-EA804AEDDEFE}"/>
              </a:ext>
            </a:extLst>
          </p:cNvPr>
          <p:cNvSpPr>
            <a:spLocks noGrp="1"/>
          </p:cNvSpPr>
          <p:nvPr>
            <p:ph type="title"/>
          </p:nvPr>
        </p:nvSpPr>
        <p:spPr/>
        <p:txBody>
          <a:bodyPr>
            <a:normAutofit fontScale="90000"/>
          </a:bodyPr>
          <a:lstStyle/>
          <a:p>
            <a:r>
              <a:rPr lang="en-GB" dirty="0"/>
              <a:t>The powerful impact of empathic listening </a:t>
            </a:r>
          </a:p>
        </p:txBody>
      </p:sp>
    </p:spTree>
    <p:extLst>
      <p:ext uri="{BB962C8B-B14F-4D97-AF65-F5344CB8AC3E}">
        <p14:creationId xmlns:p14="http://schemas.microsoft.com/office/powerpoint/2010/main" val="3962006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6A5289-9E02-3415-EBBF-9A06F4BA8B33}"/>
              </a:ext>
            </a:extLst>
          </p:cNvPr>
          <p:cNvSpPr>
            <a:spLocks noGrp="1"/>
          </p:cNvSpPr>
          <p:nvPr>
            <p:ph idx="1"/>
          </p:nvPr>
        </p:nvSpPr>
        <p:spPr/>
        <p:txBody>
          <a:bodyPr>
            <a:normAutofit fontScale="92500" lnSpcReduction="20000"/>
          </a:bodyPr>
          <a:lstStyle/>
          <a:p>
            <a:r>
              <a:rPr lang="en-GB" dirty="0">
                <a:solidFill>
                  <a:srgbClr val="002060"/>
                </a:solidFill>
              </a:rPr>
              <a:t>Depression can attack someone’s sense of self-worth, shattering their self-esteem. It’s so important that we remind them of everything that makes them precious and unique – all their wonderful qualities. There is no one else like them.</a:t>
            </a:r>
          </a:p>
          <a:p>
            <a:r>
              <a:rPr lang="en-GB" dirty="0">
                <a:solidFill>
                  <a:srgbClr val="002060"/>
                </a:solidFill>
              </a:rPr>
              <a:t>It can be helpful to give some evidence to back up what we are saying – pointing out things they have said or done  which provide evidence of their positive qualities.</a:t>
            </a:r>
          </a:p>
          <a:p>
            <a:r>
              <a:rPr lang="en-GB" dirty="0">
                <a:solidFill>
                  <a:srgbClr val="002060"/>
                </a:solidFill>
              </a:rPr>
              <a:t>It’s important to emphasise that they have </a:t>
            </a:r>
            <a:r>
              <a:rPr lang="en-GB" b="1" dirty="0">
                <a:solidFill>
                  <a:srgbClr val="002060"/>
                </a:solidFill>
              </a:rPr>
              <a:t>innate worth </a:t>
            </a:r>
            <a:r>
              <a:rPr lang="en-GB" dirty="0">
                <a:solidFill>
                  <a:srgbClr val="002060"/>
                </a:solidFill>
              </a:rPr>
              <a:t>which is not linked to what they achieve or accomplish in life.</a:t>
            </a:r>
          </a:p>
          <a:p>
            <a:r>
              <a:rPr lang="en-GB" sz="1900" dirty="0">
                <a:solidFill>
                  <a:srgbClr val="002060"/>
                </a:solidFill>
              </a:rPr>
              <a:t>(From “The Suicide Prevention Pocket Guidebook”)</a:t>
            </a:r>
            <a:endParaRPr lang="en-GB" dirty="0">
              <a:solidFill>
                <a:srgbClr val="002060"/>
              </a:solidFill>
            </a:endParaRPr>
          </a:p>
          <a:p>
            <a:endParaRPr lang="en-GB" dirty="0"/>
          </a:p>
        </p:txBody>
      </p:sp>
      <p:sp>
        <p:nvSpPr>
          <p:cNvPr id="3" name="Title 2">
            <a:extLst>
              <a:ext uri="{FF2B5EF4-FFF2-40B4-BE49-F238E27FC236}">
                <a16:creationId xmlns:a16="http://schemas.microsoft.com/office/drawing/2014/main" id="{35F62EC7-043A-1414-37C2-22CCA0AA1E99}"/>
              </a:ext>
            </a:extLst>
          </p:cNvPr>
          <p:cNvSpPr>
            <a:spLocks noGrp="1"/>
          </p:cNvSpPr>
          <p:nvPr>
            <p:ph type="title"/>
          </p:nvPr>
        </p:nvSpPr>
        <p:spPr/>
        <p:txBody>
          <a:bodyPr>
            <a:normAutofit fontScale="90000"/>
          </a:bodyPr>
          <a:lstStyle/>
          <a:p>
            <a:r>
              <a:rPr lang="en-GB" dirty="0"/>
              <a:t>Emphasising someone’s positive qualities and their innate worth </a:t>
            </a:r>
          </a:p>
        </p:txBody>
      </p:sp>
    </p:spTree>
    <p:extLst>
      <p:ext uri="{BB962C8B-B14F-4D97-AF65-F5344CB8AC3E}">
        <p14:creationId xmlns:p14="http://schemas.microsoft.com/office/powerpoint/2010/main" val="984982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9399B0-35A1-C7D0-4EEA-95ECB9BC9F88}"/>
              </a:ext>
            </a:extLst>
          </p:cNvPr>
          <p:cNvSpPr>
            <a:spLocks noGrp="1"/>
          </p:cNvSpPr>
          <p:nvPr>
            <p:ph idx="1"/>
          </p:nvPr>
        </p:nvSpPr>
        <p:spPr>
          <a:xfrm>
            <a:off x="590873" y="2420888"/>
            <a:ext cx="8229599" cy="4098783"/>
          </a:xfrm>
        </p:spPr>
        <p:txBody>
          <a:bodyPr>
            <a:normAutofit fontScale="92500"/>
          </a:bodyPr>
          <a:lstStyle/>
          <a:p>
            <a:r>
              <a:rPr lang="en-GB" dirty="0">
                <a:solidFill>
                  <a:srgbClr val="002060"/>
                </a:solidFill>
              </a:rPr>
              <a:t>There is sometimes a perception that when someone is asking for help, that this means “they don’t really want to end their life”. </a:t>
            </a:r>
          </a:p>
          <a:p>
            <a:r>
              <a:rPr lang="en-GB" dirty="0">
                <a:solidFill>
                  <a:srgbClr val="002060"/>
                </a:solidFill>
              </a:rPr>
              <a:t>It is almost always much more complex than this. </a:t>
            </a:r>
          </a:p>
          <a:p>
            <a:r>
              <a:rPr lang="en-GB" dirty="0">
                <a:solidFill>
                  <a:srgbClr val="002060"/>
                </a:solidFill>
              </a:rPr>
              <a:t>Clinicians often talk about individuals feeling “conflicted” about ending their life.</a:t>
            </a:r>
          </a:p>
          <a:p>
            <a:r>
              <a:rPr lang="en-GB" dirty="0">
                <a:solidFill>
                  <a:srgbClr val="002060"/>
                </a:solidFill>
              </a:rPr>
              <a:t>The phrase “feeling conflicted” may not always acknowledge the extent of their risk and that the balance could be heavily weighted towards ending their life at that point.  </a:t>
            </a:r>
          </a:p>
          <a:p>
            <a:r>
              <a:rPr lang="en-GB" dirty="0">
                <a:solidFill>
                  <a:srgbClr val="002060"/>
                </a:solidFill>
              </a:rPr>
              <a:t>It may be that the bigger part of them is focused on ending their life, but only a very a small part of them is still holding on and trying to survive. It may be as little as 5% for example.  </a:t>
            </a:r>
          </a:p>
          <a:p>
            <a:endParaRPr lang="en-GB" dirty="0"/>
          </a:p>
        </p:txBody>
      </p:sp>
      <p:sp>
        <p:nvSpPr>
          <p:cNvPr id="3" name="Title 2">
            <a:extLst>
              <a:ext uri="{FF2B5EF4-FFF2-40B4-BE49-F238E27FC236}">
                <a16:creationId xmlns:a16="http://schemas.microsoft.com/office/drawing/2014/main" id="{B93A88FC-2477-D5E4-A8DA-884DD105F521}"/>
              </a:ext>
            </a:extLst>
          </p:cNvPr>
          <p:cNvSpPr>
            <a:spLocks noGrp="1"/>
          </p:cNvSpPr>
          <p:nvPr>
            <p:ph type="title"/>
          </p:nvPr>
        </p:nvSpPr>
        <p:spPr/>
        <p:txBody>
          <a:bodyPr>
            <a:normAutofit fontScale="90000"/>
          </a:bodyPr>
          <a:lstStyle/>
          <a:p>
            <a:r>
              <a:rPr lang="en-GB" dirty="0"/>
              <a:t>Understanding the risk when someone is seeking help</a:t>
            </a:r>
          </a:p>
        </p:txBody>
      </p:sp>
    </p:spTree>
    <p:extLst>
      <p:ext uri="{BB962C8B-B14F-4D97-AF65-F5344CB8AC3E}">
        <p14:creationId xmlns:p14="http://schemas.microsoft.com/office/powerpoint/2010/main" val="811188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373239-3BC8-FF23-CFC1-8895F5389763}"/>
              </a:ext>
            </a:extLst>
          </p:cNvPr>
          <p:cNvSpPr>
            <a:spLocks noGrp="1"/>
          </p:cNvSpPr>
          <p:nvPr>
            <p:ph idx="1"/>
          </p:nvPr>
        </p:nvSpPr>
        <p:spPr/>
        <p:txBody>
          <a:bodyPr>
            <a:normAutofit fontScale="92500" lnSpcReduction="20000"/>
          </a:bodyPr>
          <a:lstStyle/>
          <a:p>
            <a:r>
              <a:rPr lang="en-GB" dirty="0">
                <a:solidFill>
                  <a:srgbClr val="002060"/>
                </a:solidFill>
              </a:rPr>
              <a:t>Some counsellors, when working with someone in suicidal crisis, talk about “working with the part of them that wants to survive”. </a:t>
            </a:r>
          </a:p>
          <a:p>
            <a:r>
              <a:rPr lang="en-GB" dirty="0">
                <a:solidFill>
                  <a:srgbClr val="002060"/>
                </a:solidFill>
              </a:rPr>
              <a:t>This can be helpful to some people in crisis, because it gives full recognition of the fact that the bigger part of them may want to end their life. It is often reassuring to them that this bigger part is fully acknowledged. </a:t>
            </a:r>
          </a:p>
          <a:p>
            <a:r>
              <a:rPr lang="en-GB" dirty="0">
                <a:solidFill>
                  <a:srgbClr val="002060"/>
                </a:solidFill>
              </a:rPr>
              <a:t>This approach also highlights (to the person in crisis) that there is still a small part of them that is trying to survive. They may not have actually fully realized or acknowledged this until now.</a:t>
            </a:r>
          </a:p>
          <a:p>
            <a:endParaRPr lang="en-GB" dirty="0"/>
          </a:p>
        </p:txBody>
      </p:sp>
      <p:sp>
        <p:nvSpPr>
          <p:cNvPr id="3" name="Title 2">
            <a:extLst>
              <a:ext uri="{FF2B5EF4-FFF2-40B4-BE49-F238E27FC236}">
                <a16:creationId xmlns:a16="http://schemas.microsoft.com/office/drawing/2014/main" id="{306784B3-8FDF-41AA-10E6-75F38725AD60}"/>
              </a:ext>
            </a:extLst>
          </p:cNvPr>
          <p:cNvSpPr>
            <a:spLocks noGrp="1"/>
          </p:cNvSpPr>
          <p:nvPr>
            <p:ph type="title"/>
          </p:nvPr>
        </p:nvSpPr>
        <p:spPr/>
        <p:txBody>
          <a:bodyPr>
            <a:normAutofit fontScale="90000"/>
          </a:bodyPr>
          <a:lstStyle/>
          <a:p>
            <a:r>
              <a:rPr lang="en-GB" dirty="0"/>
              <a:t>Connecting with the part of them that is trying to survive</a:t>
            </a:r>
          </a:p>
        </p:txBody>
      </p:sp>
    </p:spTree>
    <p:extLst>
      <p:ext uri="{BB962C8B-B14F-4D97-AF65-F5344CB8AC3E}">
        <p14:creationId xmlns:p14="http://schemas.microsoft.com/office/powerpoint/2010/main" val="38150944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solidFill>
                  <a:srgbClr val="002060"/>
                </a:solidFill>
              </a:rPr>
              <a:t>When assessing mental capacity, clinicians often focus predominantly on someone’s ability to understand and retain information.</a:t>
            </a:r>
          </a:p>
          <a:p>
            <a:r>
              <a:rPr lang="en-GB" dirty="0">
                <a:solidFill>
                  <a:srgbClr val="002060"/>
                </a:solidFill>
              </a:rPr>
              <a:t>Is there always enough emphasis placed on whether someone can weigh up information as part of the decision-making process?</a:t>
            </a:r>
          </a:p>
          <a:p>
            <a:r>
              <a:rPr lang="en-GB" dirty="0">
                <a:solidFill>
                  <a:srgbClr val="002060"/>
                </a:solidFill>
              </a:rPr>
              <a:t>To what extent is their illness or psychiatric condition (including a post-traumatic syndrome) impacting on their ability to weigh up information – and therefore impacting on their decision-making?</a:t>
            </a:r>
          </a:p>
          <a:p>
            <a:endParaRPr lang="en-GB" dirty="0"/>
          </a:p>
        </p:txBody>
      </p:sp>
      <p:sp>
        <p:nvSpPr>
          <p:cNvPr id="3" name="Title 2"/>
          <p:cNvSpPr>
            <a:spLocks noGrp="1"/>
          </p:cNvSpPr>
          <p:nvPr>
            <p:ph type="title"/>
          </p:nvPr>
        </p:nvSpPr>
        <p:spPr/>
        <p:txBody>
          <a:bodyPr>
            <a:normAutofit/>
          </a:bodyPr>
          <a:lstStyle/>
          <a:p>
            <a:r>
              <a:rPr lang="en-GB" sz="3200" dirty="0">
                <a:solidFill>
                  <a:schemeClr val="bg1"/>
                </a:solidFill>
              </a:rPr>
              <a:t>Mental capacity: what is impacting on someone’s ability to “weigh information”?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sz="2800" dirty="0">
                <a:solidFill>
                  <a:srgbClr val="002060"/>
                </a:solidFill>
              </a:rPr>
              <a:t>Flashbacks, re-living the event, intrusive thoughts and nightmares. It can feel as if you can’t escape the trauma.</a:t>
            </a:r>
          </a:p>
          <a:p>
            <a:r>
              <a:rPr lang="en-GB" sz="2800" dirty="0">
                <a:solidFill>
                  <a:srgbClr val="002060"/>
                </a:solidFill>
              </a:rPr>
              <a:t>In 2017-18 we undertook research into deaths by suicide. </a:t>
            </a:r>
          </a:p>
          <a:p>
            <a:r>
              <a:rPr lang="en-GB" sz="2800" dirty="0">
                <a:solidFill>
                  <a:srgbClr val="002060"/>
                </a:solidFill>
              </a:rPr>
              <a:t>At Alana’s inquest, it was explained that she had absconded from psychiatric hospital multiple times in the days before she took her own life in the psychiatric unit.</a:t>
            </a:r>
          </a:p>
          <a:p>
            <a:r>
              <a:rPr lang="en-GB" sz="2800" dirty="0">
                <a:solidFill>
                  <a:srgbClr val="002060"/>
                </a:solidFill>
              </a:rPr>
              <a:t>Alana told staff that she was repeatedly absconding to “flee the voice of her attacker in her head”.</a:t>
            </a:r>
          </a:p>
          <a:p>
            <a:endParaRPr lang="en-GB" dirty="0">
              <a:solidFill>
                <a:srgbClr val="002060"/>
              </a:solidFill>
            </a:endParaRPr>
          </a:p>
          <a:p>
            <a:r>
              <a:rPr lang="en-GB" sz="2300" i="1" dirty="0">
                <a:solidFill>
                  <a:srgbClr val="002060"/>
                </a:solidFill>
              </a:rPr>
              <a:t>From Research Into Deaths By Suicide  (Suicide Crisis, 2018) </a:t>
            </a:r>
          </a:p>
          <a:p>
            <a:endParaRPr lang="en-GB" dirty="0"/>
          </a:p>
        </p:txBody>
      </p:sp>
      <p:sp>
        <p:nvSpPr>
          <p:cNvPr id="3" name="Title 2"/>
          <p:cNvSpPr>
            <a:spLocks noGrp="1"/>
          </p:cNvSpPr>
          <p:nvPr>
            <p:ph type="title"/>
          </p:nvPr>
        </p:nvSpPr>
        <p:spPr/>
        <p:txBody>
          <a:bodyPr>
            <a:normAutofit fontScale="90000"/>
          </a:bodyPr>
          <a:lstStyle/>
          <a:p>
            <a:r>
              <a:rPr lang="en-GB" sz="3600" dirty="0">
                <a:solidFill>
                  <a:schemeClr val="bg1"/>
                </a:solidFill>
              </a:rPr>
              <a:t>How post-traumatic symptoms can impact on someone’s ability to weigh information</a:t>
            </a:r>
            <a:endParaRPr lang="en-GB"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a:solidFill>
                  <a:srgbClr val="002060"/>
                </a:solidFill>
              </a:rPr>
              <a:t>“When I am depressed, my thinking is entirely altered. I am unable to see any hope for the future. The things that usually matter to me seem unimportant. I feel entirely worthless. It is as if I have no value and that my life has no purpose. I am unable to see the impact of my death on those around me. I simply cannot see the people I love at all. They, and everything that usually matters to me, have disappeared out of my field of vision.</a:t>
            </a:r>
          </a:p>
          <a:p>
            <a:endParaRPr lang="en-GB" dirty="0">
              <a:solidFill>
                <a:srgbClr val="002060"/>
              </a:solidFill>
            </a:endParaRPr>
          </a:p>
          <a:p>
            <a:r>
              <a:rPr lang="en-GB" dirty="0">
                <a:solidFill>
                  <a:srgbClr val="002060"/>
                </a:solidFill>
              </a:rPr>
              <a:t>This is not how I think when I am well. Any decisions I make during these depressive episodes are influenced by this altered pattern of thinking.”</a:t>
            </a:r>
          </a:p>
          <a:p>
            <a:endParaRPr lang="en-GB" dirty="0"/>
          </a:p>
        </p:txBody>
      </p:sp>
      <p:sp>
        <p:nvSpPr>
          <p:cNvPr id="3" name="Title 2"/>
          <p:cNvSpPr>
            <a:spLocks noGrp="1"/>
          </p:cNvSpPr>
          <p:nvPr>
            <p:ph type="title"/>
          </p:nvPr>
        </p:nvSpPr>
        <p:spPr/>
        <p:txBody>
          <a:bodyPr>
            <a:noAutofit/>
          </a:bodyPr>
          <a:lstStyle/>
          <a:p>
            <a:r>
              <a:rPr lang="en-GB" sz="3200" dirty="0">
                <a:solidFill>
                  <a:schemeClr val="bg1"/>
                </a:solidFill>
              </a:rPr>
              <a:t>To what extent is someone’s mental illness impacting on ability to weigh up information?</a:t>
            </a:r>
            <a:endParaRPr lang="en-GB"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32500" lnSpcReduction="20000"/>
          </a:bodyPr>
          <a:lstStyle/>
          <a:p>
            <a:r>
              <a:rPr lang="en-GB" sz="6400" dirty="0"/>
              <a:t>“They asked for help afterwards so they didn’t really want to end their life” “It couldn’t have been a genuine attempt” “It was a cry for help” “It’s attention-seeking”.</a:t>
            </a:r>
          </a:p>
          <a:p>
            <a:r>
              <a:rPr lang="en-GB" sz="6400" dirty="0"/>
              <a:t>It’s complex.  It is possible for someone to have strong intent at the time when they made the suicide attempt. </a:t>
            </a:r>
          </a:p>
          <a:p>
            <a:r>
              <a:rPr lang="en-GB" sz="6400" dirty="0"/>
              <a:t>Their distress levels - or their emotional pain and suffering - may have reached a peak at that time.  Someone may act impulsively at this time, while  their thinking is influenced by acute and overwhelming emotional pain or distress. In the hours that follow, someone’s distress levels may subside a little. This may mean they feel able to seek help at this point.   </a:t>
            </a:r>
          </a:p>
          <a:p>
            <a:endParaRPr lang="en-GB" sz="6400" dirty="0"/>
          </a:p>
        </p:txBody>
      </p:sp>
      <p:sp>
        <p:nvSpPr>
          <p:cNvPr id="3" name="Title 2"/>
          <p:cNvSpPr>
            <a:spLocks noGrp="1"/>
          </p:cNvSpPr>
          <p:nvPr>
            <p:ph type="title"/>
          </p:nvPr>
        </p:nvSpPr>
        <p:spPr/>
        <p:txBody>
          <a:bodyPr>
            <a:normAutofit fontScale="90000"/>
          </a:bodyPr>
          <a:lstStyle/>
          <a:p>
            <a:r>
              <a:rPr lang="en-GB" dirty="0"/>
              <a:t>Myths about seeking help after suicide attempts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a:t>Even when the suicide attempt is planned, rather than impulsive, it is possible for someone’s thinking to change in the hours afterwards.  When someone has a focused intent to end their life, it can be like having a kind of “tunnel vision” where everyone you care about, and everything that matters to you, has disappeared from your mind – you are no longer able to hold them in your mind. It is a very “disconnected” place to be in.  In the hours afterwards, it is possible for something to happen that breaks through the barriers and reconnects them with life. That can mean that they are able to seek help, at this point.  </a:t>
            </a:r>
          </a:p>
          <a:p>
            <a:r>
              <a:rPr lang="en-GB" b="1" dirty="0"/>
              <a:t>Suicidal feelings are infinitely complex, and individual.</a:t>
            </a:r>
          </a:p>
        </p:txBody>
      </p:sp>
      <p:sp>
        <p:nvSpPr>
          <p:cNvPr id="3" name="Title 2"/>
          <p:cNvSpPr>
            <a:spLocks noGrp="1"/>
          </p:cNvSpPr>
          <p:nvPr>
            <p:ph type="title"/>
          </p:nvPr>
        </p:nvSpPr>
        <p:spPr/>
        <p:txBody>
          <a:bodyPr>
            <a:normAutofit fontScale="90000"/>
          </a:bodyPr>
          <a:lstStyle/>
          <a:p>
            <a:r>
              <a:rPr lang="en-GB" dirty="0"/>
              <a:t>Even when a suicide attempt is planned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a:solidFill>
                  <a:srgbClr val="002060"/>
                </a:solidFill>
              </a:rPr>
              <a:t>If professionals take too much assurance from the fact that someone is seeking help (either before or after a suicide attempt), they may not recognise the person’s future risk of ending their life. </a:t>
            </a:r>
          </a:p>
          <a:p>
            <a:r>
              <a:rPr lang="en-GB" dirty="0">
                <a:solidFill>
                  <a:srgbClr val="002060"/>
                </a:solidFill>
              </a:rPr>
              <a:t>Someone who is seeking help today may stop seeking help later today, tomorrow or in a few weeks or months’ time.</a:t>
            </a:r>
          </a:p>
          <a:p>
            <a:r>
              <a:rPr lang="en-GB" dirty="0">
                <a:solidFill>
                  <a:srgbClr val="002060"/>
                </a:solidFill>
              </a:rPr>
              <a:t> How professionals respond to them today may influence whether they ask for help again. If professionals appear to minimise their risk, they may question the point in seeking help. It is really important to someone experiencing a suicidal crisis that we recognise their risk.</a:t>
            </a:r>
          </a:p>
        </p:txBody>
      </p:sp>
      <p:sp>
        <p:nvSpPr>
          <p:cNvPr id="3" name="Title 2"/>
          <p:cNvSpPr>
            <a:spLocks noGrp="1"/>
          </p:cNvSpPr>
          <p:nvPr>
            <p:ph type="title"/>
          </p:nvPr>
        </p:nvSpPr>
        <p:spPr/>
        <p:txBody>
          <a:bodyPr>
            <a:normAutofit/>
          </a:bodyPr>
          <a:lstStyle/>
          <a:p>
            <a:r>
              <a:rPr lang="en-GB" sz="3600" dirty="0"/>
              <a:t>If they feel that their risk is minimised, they may not seek help again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705861"/>
          </a:xfrm>
        </p:spPr>
        <p:txBody>
          <a:bodyPr>
            <a:normAutofit fontScale="92500"/>
          </a:bodyPr>
          <a:lstStyle/>
          <a:p>
            <a:r>
              <a:rPr lang="en-GB" dirty="0">
                <a:solidFill>
                  <a:schemeClr val="bg2">
                    <a:lumMod val="10000"/>
                  </a:schemeClr>
                </a:solidFill>
              </a:rPr>
              <a:t>Award-winning </a:t>
            </a:r>
            <a:r>
              <a:rPr lang="en-GB" b="1" dirty="0">
                <a:solidFill>
                  <a:schemeClr val="bg2">
                    <a:lumMod val="10000"/>
                  </a:schemeClr>
                </a:solidFill>
              </a:rPr>
              <a:t>Suicide</a:t>
            </a:r>
            <a:r>
              <a:rPr lang="en-GB" dirty="0">
                <a:solidFill>
                  <a:schemeClr val="bg2">
                    <a:lumMod val="10000"/>
                  </a:schemeClr>
                </a:solidFill>
              </a:rPr>
              <a:t> </a:t>
            </a:r>
            <a:r>
              <a:rPr lang="en-GB" b="1" dirty="0">
                <a:solidFill>
                  <a:schemeClr val="bg2">
                    <a:lumMod val="10000"/>
                  </a:schemeClr>
                </a:solidFill>
              </a:rPr>
              <a:t>Crisis Centre</a:t>
            </a:r>
            <a:r>
              <a:rPr lang="en-GB" dirty="0">
                <a:solidFill>
                  <a:schemeClr val="bg2">
                    <a:lumMod val="10000"/>
                  </a:schemeClr>
                </a:solidFill>
              </a:rPr>
              <a:t>.  </a:t>
            </a:r>
          </a:p>
          <a:p>
            <a:r>
              <a:rPr lang="en-GB" dirty="0">
                <a:solidFill>
                  <a:schemeClr val="bg2">
                    <a:lumMod val="10000"/>
                  </a:schemeClr>
                </a:solidFill>
              </a:rPr>
              <a:t>Suicide Crisis Centre referred to as an </a:t>
            </a:r>
            <a:r>
              <a:rPr lang="en-GB" b="1" dirty="0">
                <a:solidFill>
                  <a:schemeClr val="bg2">
                    <a:lumMod val="10000"/>
                  </a:schemeClr>
                </a:solidFill>
              </a:rPr>
              <a:t>example of “best practice”</a:t>
            </a:r>
            <a:r>
              <a:rPr lang="en-GB" dirty="0">
                <a:solidFill>
                  <a:schemeClr val="bg2">
                    <a:lumMod val="10000"/>
                  </a:schemeClr>
                </a:solidFill>
              </a:rPr>
              <a:t>, including in a letter from the Government in 2017.</a:t>
            </a:r>
          </a:p>
          <a:p>
            <a:r>
              <a:rPr lang="en-GB" b="1" dirty="0">
                <a:solidFill>
                  <a:schemeClr val="bg2">
                    <a:lumMod val="10000"/>
                  </a:schemeClr>
                </a:solidFill>
              </a:rPr>
              <a:t>National and international recognition</a:t>
            </a:r>
            <a:r>
              <a:rPr lang="en-GB" dirty="0">
                <a:solidFill>
                  <a:schemeClr val="bg2">
                    <a:lumMod val="10000"/>
                  </a:schemeClr>
                </a:solidFill>
              </a:rPr>
              <a:t>, including from the Ministry of Health in New Zealand who wrote to commend our work, described it as “inspiring” and informed us that it is “supporting other work across the world”.</a:t>
            </a:r>
          </a:p>
          <a:p>
            <a:r>
              <a:rPr lang="en-GB" dirty="0">
                <a:solidFill>
                  <a:schemeClr val="bg2">
                    <a:lumMod val="10000"/>
                  </a:schemeClr>
                </a:solidFill>
              </a:rPr>
              <a:t>Winner of </a:t>
            </a:r>
            <a:r>
              <a:rPr lang="en-GB" b="1" dirty="0">
                <a:solidFill>
                  <a:schemeClr val="bg2">
                    <a:lumMod val="10000"/>
                  </a:schemeClr>
                </a:solidFill>
              </a:rPr>
              <a:t>“Most Innovative Mental Health Intervention” </a:t>
            </a:r>
            <a:r>
              <a:rPr lang="en-GB" dirty="0">
                <a:solidFill>
                  <a:schemeClr val="bg2">
                    <a:lumMod val="10000"/>
                  </a:schemeClr>
                </a:solidFill>
              </a:rPr>
              <a:t>in the UK Mental Health and Wellbeing Awards.</a:t>
            </a:r>
          </a:p>
          <a:p>
            <a:endParaRPr lang="en-GB" dirty="0">
              <a:solidFill>
                <a:srgbClr val="002060"/>
              </a:solidFill>
            </a:endParaRPr>
          </a:p>
        </p:txBody>
      </p:sp>
      <p:sp>
        <p:nvSpPr>
          <p:cNvPr id="3" name="Title 2"/>
          <p:cNvSpPr>
            <a:spLocks noGrp="1"/>
          </p:cNvSpPr>
          <p:nvPr>
            <p:ph type="title"/>
          </p:nvPr>
        </p:nvSpPr>
        <p:spPr/>
        <p:txBody>
          <a:bodyPr/>
          <a:lstStyle/>
          <a:p>
            <a:r>
              <a:rPr lang="en-GB" dirty="0"/>
              <a:t>The Suicide Crisis Centre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solidFill>
                  <a:srgbClr val="002060"/>
                </a:solidFill>
              </a:rPr>
              <a:t>Gentleness can be powerful in many situations, including when engaging with someone in crisis who is traumatised. Gentleness may represent the opposite of what they have experienced.  </a:t>
            </a:r>
          </a:p>
          <a:p>
            <a:endParaRPr lang="en-GB" dirty="0">
              <a:solidFill>
                <a:srgbClr val="002060"/>
              </a:solidFill>
            </a:endParaRPr>
          </a:p>
          <a:p>
            <a:r>
              <a:rPr lang="en-GB" dirty="0">
                <a:solidFill>
                  <a:srgbClr val="002060"/>
                </a:solidFill>
              </a:rPr>
              <a:t>It can be so helpful in situations when someone is silent, withdrawn and very frightened - but can also help diffuse a volatile situation when someone is experiencing intense anger.</a:t>
            </a:r>
          </a:p>
          <a:p>
            <a:endParaRPr lang="en-GB" dirty="0"/>
          </a:p>
        </p:txBody>
      </p:sp>
      <p:sp>
        <p:nvSpPr>
          <p:cNvPr id="3" name="Title 2"/>
          <p:cNvSpPr>
            <a:spLocks noGrp="1"/>
          </p:cNvSpPr>
          <p:nvPr>
            <p:ph type="title"/>
          </p:nvPr>
        </p:nvSpPr>
        <p:spPr/>
        <p:txBody>
          <a:bodyPr/>
          <a:lstStyle/>
          <a:p>
            <a:r>
              <a:rPr lang="en-GB" dirty="0"/>
              <a:t>The power of gentleness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sz="2600" b="1" dirty="0">
                <a:solidFill>
                  <a:srgbClr val="002060"/>
                </a:solidFill>
              </a:rPr>
              <a:t>Training</a:t>
            </a:r>
            <a:r>
              <a:rPr lang="en-GB" sz="2600" dirty="0">
                <a:solidFill>
                  <a:srgbClr val="002060"/>
                </a:solidFill>
              </a:rPr>
              <a:t> (in the methods, ethos and approach we use at our Suicide Crisis Centre) for NHS Trusts, psychiatric services and police across the UK as well as to trainee paramedics. </a:t>
            </a:r>
          </a:p>
          <a:p>
            <a:r>
              <a:rPr lang="en-GB" sz="2600" b="1" dirty="0">
                <a:solidFill>
                  <a:srgbClr val="002060"/>
                </a:solidFill>
              </a:rPr>
              <a:t>Research </a:t>
            </a:r>
            <a:r>
              <a:rPr lang="en-GB" sz="2600" dirty="0">
                <a:solidFill>
                  <a:srgbClr val="002060"/>
                </a:solidFill>
              </a:rPr>
              <a:t>across the UK </a:t>
            </a:r>
          </a:p>
          <a:p>
            <a:r>
              <a:rPr lang="en-GB" sz="2600" dirty="0">
                <a:solidFill>
                  <a:srgbClr val="002060"/>
                </a:solidFill>
              </a:rPr>
              <a:t>Supporting </a:t>
            </a:r>
            <a:r>
              <a:rPr lang="en-GB" sz="2600" b="1" dirty="0">
                <a:solidFill>
                  <a:srgbClr val="002060"/>
                </a:solidFill>
              </a:rPr>
              <a:t>innovative projects </a:t>
            </a:r>
            <a:r>
              <a:rPr lang="en-GB" sz="2600" dirty="0">
                <a:solidFill>
                  <a:srgbClr val="002060"/>
                </a:solidFill>
              </a:rPr>
              <a:t>across the UK</a:t>
            </a:r>
          </a:p>
          <a:p>
            <a:r>
              <a:rPr lang="en-GB" sz="2600" b="1" dirty="0">
                <a:solidFill>
                  <a:srgbClr val="002060"/>
                </a:solidFill>
              </a:rPr>
              <a:t>Joint work </a:t>
            </a:r>
            <a:r>
              <a:rPr lang="en-GB" sz="2600" dirty="0">
                <a:solidFill>
                  <a:srgbClr val="002060"/>
                </a:solidFill>
              </a:rPr>
              <a:t>with other organisations e.g. a suicide prevention training course for GP receptionists that will be available for GP surgeries across the UK. </a:t>
            </a:r>
          </a:p>
          <a:p>
            <a:endParaRPr lang="en-GB" sz="2800" dirty="0"/>
          </a:p>
        </p:txBody>
      </p:sp>
      <p:sp>
        <p:nvSpPr>
          <p:cNvPr id="3" name="Title 2"/>
          <p:cNvSpPr>
            <a:spLocks noGrp="1"/>
          </p:cNvSpPr>
          <p:nvPr>
            <p:ph type="title"/>
          </p:nvPr>
        </p:nvSpPr>
        <p:spPr/>
        <p:txBody>
          <a:bodyPr>
            <a:normAutofit fontScale="90000"/>
          </a:bodyPr>
          <a:lstStyle/>
          <a:p>
            <a:r>
              <a:rPr lang="en-GB" dirty="0"/>
              <a:t>Work that takes place within our new Centre for Learning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sz="2800" dirty="0">
                <a:solidFill>
                  <a:srgbClr val="002060"/>
                </a:solidFill>
              </a:rPr>
              <a:t>For more information or questions:</a:t>
            </a:r>
          </a:p>
          <a:p>
            <a:endParaRPr lang="en-GB" sz="2800" dirty="0">
              <a:solidFill>
                <a:srgbClr val="002060"/>
              </a:solidFill>
            </a:endParaRPr>
          </a:p>
          <a:p>
            <a:r>
              <a:rPr lang="en-GB" sz="2800" dirty="0">
                <a:solidFill>
                  <a:srgbClr val="002060"/>
                </a:solidFill>
              </a:rPr>
              <a:t>Joy.Hibbins@suicidecrisis.co.uk</a:t>
            </a:r>
          </a:p>
          <a:p>
            <a:endParaRPr lang="en-GB" sz="2800" dirty="0">
              <a:solidFill>
                <a:srgbClr val="002060"/>
              </a:solidFill>
            </a:endParaRPr>
          </a:p>
          <a:p>
            <a:r>
              <a:rPr lang="en-GB" sz="3200" dirty="0">
                <a:solidFill>
                  <a:srgbClr val="002060"/>
                </a:solidFill>
              </a:rPr>
              <a:t>Website: </a:t>
            </a:r>
            <a:r>
              <a:rPr lang="en-GB" sz="3200" b="1" dirty="0">
                <a:solidFill>
                  <a:srgbClr val="002060"/>
                </a:solidFill>
              </a:rPr>
              <a:t>suicidecrisis.co.uk</a:t>
            </a:r>
          </a:p>
          <a:p>
            <a:endParaRPr lang="en-GB" sz="2800" b="1" dirty="0">
              <a:solidFill>
                <a:srgbClr val="002060"/>
              </a:solidFill>
            </a:endParaRPr>
          </a:p>
          <a:p>
            <a:r>
              <a:rPr lang="en-GB" sz="2800" dirty="0">
                <a:solidFill>
                  <a:srgbClr val="002060"/>
                </a:solidFill>
              </a:rPr>
              <a:t> I</a:t>
            </a:r>
            <a:r>
              <a:rPr lang="en-GB" dirty="0">
                <a:solidFill>
                  <a:srgbClr val="002060"/>
                </a:solidFill>
              </a:rPr>
              <a:t>nformation about “</a:t>
            </a:r>
            <a:r>
              <a:rPr lang="en-GB" b="1" dirty="0">
                <a:solidFill>
                  <a:srgbClr val="002060"/>
                </a:solidFill>
              </a:rPr>
              <a:t>The Suicide Prevention Guidebook</a:t>
            </a:r>
            <a:r>
              <a:rPr lang="en-GB" dirty="0">
                <a:solidFill>
                  <a:srgbClr val="002060"/>
                </a:solidFill>
              </a:rPr>
              <a:t>” (by Joy Hibbins)  is also on our website</a:t>
            </a:r>
          </a:p>
        </p:txBody>
      </p:sp>
      <p:sp>
        <p:nvSpPr>
          <p:cNvPr id="3" name="Title 2"/>
          <p:cNvSpPr>
            <a:spLocks noGrp="1"/>
          </p:cNvSpPr>
          <p:nvPr>
            <p:ph type="title"/>
          </p:nvPr>
        </p:nvSpPr>
        <p:spPr/>
        <p:txBody>
          <a:bodyPr/>
          <a:lstStyle/>
          <a:p>
            <a:r>
              <a:rPr lang="en-GB" dirty="0"/>
              <a:t>Contact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92896"/>
            <a:ext cx="7408333" cy="4176464"/>
          </a:xfrm>
        </p:spPr>
        <p:txBody>
          <a:bodyPr>
            <a:normAutofit fontScale="92500" lnSpcReduction="10000"/>
          </a:bodyPr>
          <a:lstStyle/>
          <a:p>
            <a:r>
              <a:rPr lang="en-GB" sz="2600" b="1" dirty="0">
                <a:solidFill>
                  <a:srgbClr val="002060"/>
                </a:solidFill>
              </a:rPr>
              <a:t>Crisis Centre</a:t>
            </a:r>
            <a:r>
              <a:rPr lang="en-GB" sz="2600" dirty="0">
                <a:solidFill>
                  <a:srgbClr val="002060"/>
                </a:solidFill>
              </a:rPr>
              <a:t>: based in town centre, easily accessible.</a:t>
            </a:r>
          </a:p>
          <a:p>
            <a:r>
              <a:rPr lang="en-GB" sz="2600" b="1" dirty="0">
                <a:solidFill>
                  <a:srgbClr val="002060"/>
                </a:solidFill>
              </a:rPr>
              <a:t>Not a drop-in Centre</a:t>
            </a:r>
            <a:r>
              <a:rPr lang="en-GB" sz="2600" dirty="0">
                <a:solidFill>
                  <a:srgbClr val="002060"/>
                </a:solidFill>
              </a:rPr>
              <a:t>: appointment based, with emergency appointments and call-outs available</a:t>
            </a:r>
          </a:p>
          <a:p>
            <a:r>
              <a:rPr lang="en-GB" sz="2600" b="1" dirty="0">
                <a:solidFill>
                  <a:srgbClr val="002060"/>
                </a:solidFill>
              </a:rPr>
              <a:t>Appointments </a:t>
            </a:r>
            <a:r>
              <a:rPr lang="en-GB" sz="2600" dirty="0">
                <a:solidFill>
                  <a:srgbClr val="002060"/>
                </a:solidFill>
              </a:rPr>
              <a:t>usually an hour, but if at imminent risk, support lasts for several hours and overnight if necessary</a:t>
            </a:r>
          </a:p>
          <a:p>
            <a:r>
              <a:rPr lang="en-GB" sz="2600" b="1" dirty="0">
                <a:solidFill>
                  <a:srgbClr val="002060"/>
                </a:solidFill>
              </a:rPr>
              <a:t>Intensive:</a:t>
            </a:r>
            <a:r>
              <a:rPr lang="en-GB" sz="2600" dirty="0">
                <a:solidFill>
                  <a:srgbClr val="002060"/>
                </a:solidFill>
              </a:rPr>
              <a:t> Clients can be seen every day during crisis</a:t>
            </a:r>
          </a:p>
          <a:p>
            <a:r>
              <a:rPr lang="en-GB" sz="2600" b="1" dirty="0">
                <a:solidFill>
                  <a:srgbClr val="002060"/>
                </a:solidFill>
              </a:rPr>
              <a:t>Home visits </a:t>
            </a:r>
            <a:r>
              <a:rPr lang="en-GB" sz="2600" dirty="0">
                <a:solidFill>
                  <a:srgbClr val="002060"/>
                </a:solidFill>
              </a:rPr>
              <a:t>when at imminent risk or unable to leave home (or can be seen in other location)  </a:t>
            </a:r>
          </a:p>
          <a:p>
            <a:r>
              <a:rPr lang="en-GB" sz="2600" b="1" dirty="0">
                <a:solidFill>
                  <a:srgbClr val="002060"/>
                </a:solidFill>
              </a:rPr>
              <a:t>Emergency phone lines (24 hours for high-risk clients)  </a:t>
            </a:r>
          </a:p>
          <a:p>
            <a:endParaRPr lang="en-GB" sz="2600" dirty="0">
              <a:solidFill>
                <a:srgbClr val="002060"/>
              </a:solidFill>
            </a:endParaRPr>
          </a:p>
          <a:p>
            <a:endParaRPr lang="en-GB" sz="2200" dirty="0">
              <a:solidFill>
                <a:srgbClr val="002060"/>
              </a:solidFill>
            </a:endParaRPr>
          </a:p>
          <a:p>
            <a:endParaRPr lang="en-GB" sz="2200" dirty="0">
              <a:solidFill>
                <a:srgbClr val="002060"/>
              </a:solidFill>
            </a:endParaRPr>
          </a:p>
          <a:p>
            <a:endParaRPr lang="en-GB" sz="2200" dirty="0">
              <a:solidFill>
                <a:srgbClr val="002060"/>
              </a:solidFill>
            </a:endParaRPr>
          </a:p>
          <a:p>
            <a:endParaRPr lang="en-GB" dirty="0"/>
          </a:p>
          <a:p>
            <a:endParaRPr lang="en-GB" dirty="0"/>
          </a:p>
        </p:txBody>
      </p:sp>
      <p:sp>
        <p:nvSpPr>
          <p:cNvPr id="3" name="Title 2"/>
          <p:cNvSpPr>
            <a:spLocks noGrp="1"/>
          </p:cNvSpPr>
          <p:nvPr>
            <p:ph type="title"/>
          </p:nvPr>
        </p:nvSpPr>
        <p:spPr/>
        <p:txBody>
          <a:bodyPr/>
          <a:lstStyle/>
          <a:p>
            <a:r>
              <a:rPr lang="en-GB" dirty="0">
                <a:solidFill>
                  <a:schemeClr val="bg1"/>
                </a:solidFill>
              </a:rPr>
              <a:t>About the Suicide Crisis Centre </a:t>
            </a:r>
          </a:p>
        </p:txBody>
      </p:sp>
    </p:spTree>
    <p:extLst>
      <p:ext uri="{BB962C8B-B14F-4D97-AF65-F5344CB8AC3E}">
        <p14:creationId xmlns:p14="http://schemas.microsoft.com/office/powerpoint/2010/main" val="104856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solidFill>
                  <a:srgbClr val="002060"/>
                </a:solidFill>
              </a:rPr>
              <a:t>The combination of </a:t>
            </a:r>
            <a:r>
              <a:rPr lang="en-GB" b="1" dirty="0">
                <a:solidFill>
                  <a:srgbClr val="002060"/>
                </a:solidFill>
              </a:rPr>
              <a:t>Suicide Crisis Centre</a:t>
            </a:r>
            <a:r>
              <a:rPr lang="en-GB" dirty="0">
                <a:solidFill>
                  <a:srgbClr val="002060"/>
                </a:solidFill>
              </a:rPr>
              <a:t>, </a:t>
            </a:r>
            <a:r>
              <a:rPr lang="en-GB" b="1" dirty="0">
                <a:solidFill>
                  <a:srgbClr val="002060"/>
                </a:solidFill>
              </a:rPr>
              <a:t>home visits </a:t>
            </a:r>
            <a:r>
              <a:rPr lang="en-GB" dirty="0">
                <a:solidFill>
                  <a:srgbClr val="002060"/>
                </a:solidFill>
              </a:rPr>
              <a:t>and </a:t>
            </a:r>
            <a:r>
              <a:rPr lang="en-GB" b="1" dirty="0">
                <a:solidFill>
                  <a:srgbClr val="002060"/>
                </a:solidFill>
              </a:rPr>
              <a:t>emergency phone lines </a:t>
            </a:r>
            <a:r>
              <a:rPr lang="en-GB" dirty="0">
                <a:solidFill>
                  <a:srgbClr val="002060"/>
                </a:solidFill>
              </a:rPr>
              <a:t>places a “safety net” around our clients, minimising the gaps which they could fall through.</a:t>
            </a:r>
          </a:p>
          <a:p>
            <a:r>
              <a:rPr lang="en-GB" dirty="0">
                <a:solidFill>
                  <a:srgbClr val="002060"/>
                </a:solidFill>
              </a:rPr>
              <a:t>In effect, the model of service (the safety net) was designed by our clients. They showed us that we would need to provide more than a Suicide Crisis Centre that individuals could visit.  </a:t>
            </a:r>
          </a:p>
          <a:p>
            <a:endParaRPr lang="en-GB" dirty="0"/>
          </a:p>
        </p:txBody>
      </p:sp>
      <p:sp>
        <p:nvSpPr>
          <p:cNvPr id="3" name="Title 2"/>
          <p:cNvSpPr>
            <a:spLocks noGrp="1"/>
          </p:cNvSpPr>
          <p:nvPr>
            <p:ph type="title"/>
          </p:nvPr>
        </p:nvSpPr>
        <p:spPr/>
        <p:txBody>
          <a:bodyPr/>
          <a:lstStyle/>
          <a:p>
            <a:r>
              <a:rPr lang="en-GB" dirty="0"/>
              <a:t>The “safety net”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315F72-D44A-564E-2A96-12B4B1C4E8F8}"/>
              </a:ext>
            </a:extLst>
          </p:cNvPr>
          <p:cNvSpPr>
            <a:spLocks noGrp="1"/>
          </p:cNvSpPr>
          <p:nvPr>
            <p:ph idx="1"/>
          </p:nvPr>
        </p:nvSpPr>
        <p:spPr/>
        <p:txBody>
          <a:bodyPr/>
          <a:lstStyle/>
          <a:p>
            <a:r>
              <a:rPr lang="en-GB" dirty="0">
                <a:solidFill>
                  <a:srgbClr val="002060"/>
                </a:solidFill>
              </a:rPr>
              <a:t>People who have experienced </a:t>
            </a:r>
            <a:r>
              <a:rPr lang="en-GB" b="1" dirty="0">
                <a:solidFill>
                  <a:srgbClr val="002060"/>
                </a:solidFill>
              </a:rPr>
              <a:t>severe trauma </a:t>
            </a:r>
            <a:r>
              <a:rPr lang="en-GB" dirty="0">
                <a:solidFill>
                  <a:srgbClr val="002060"/>
                </a:solidFill>
              </a:rPr>
              <a:t>may feel unable to leave the home</a:t>
            </a:r>
          </a:p>
          <a:p>
            <a:r>
              <a:rPr lang="en-GB" dirty="0">
                <a:solidFill>
                  <a:srgbClr val="002060"/>
                </a:solidFill>
              </a:rPr>
              <a:t>People who are using </a:t>
            </a:r>
            <a:r>
              <a:rPr lang="en-GB" b="1" dirty="0">
                <a:solidFill>
                  <a:srgbClr val="002060"/>
                </a:solidFill>
              </a:rPr>
              <a:t>drugs or alcohol </a:t>
            </a:r>
            <a:r>
              <a:rPr lang="en-GB" dirty="0">
                <a:solidFill>
                  <a:srgbClr val="002060"/>
                </a:solidFill>
              </a:rPr>
              <a:t>may be unable to leave the home safely</a:t>
            </a:r>
          </a:p>
          <a:p>
            <a:r>
              <a:rPr lang="en-GB" dirty="0">
                <a:solidFill>
                  <a:srgbClr val="002060"/>
                </a:solidFill>
              </a:rPr>
              <a:t>Clients who are at </a:t>
            </a:r>
            <a:r>
              <a:rPr lang="en-GB" b="1" dirty="0">
                <a:solidFill>
                  <a:srgbClr val="002060"/>
                </a:solidFill>
              </a:rPr>
              <a:t>imminent risk of suicide </a:t>
            </a:r>
            <a:r>
              <a:rPr lang="en-GB" dirty="0">
                <a:solidFill>
                  <a:srgbClr val="002060"/>
                </a:solidFill>
              </a:rPr>
              <a:t>may be too distressed to reach our Suicide Crisis Centre</a:t>
            </a:r>
          </a:p>
          <a:p>
            <a:r>
              <a:rPr lang="en-GB" dirty="0">
                <a:solidFill>
                  <a:srgbClr val="002060"/>
                </a:solidFill>
              </a:rPr>
              <a:t>Clients may have a particular </a:t>
            </a:r>
            <a:r>
              <a:rPr lang="en-GB" b="1" dirty="0">
                <a:solidFill>
                  <a:srgbClr val="002060"/>
                </a:solidFill>
              </a:rPr>
              <a:t>physical health issue </a:t>
            </a:r>
            <a:r>
              <a:rPr lang="en-GB" dirty="0">
                <a:solidFill>
                  <a:srgbClr val="002060"/>
                </a:solidFill>
              </a:rPr>
              <a:t>which makes it more difficult to leave home</a:t>
            </a:r>
          </a:p>
          <a:p>
            <a:endParaRPr lang="en-GB" dirty="0"/>
          </a:p>
        </p:txBody>
      </p:sp>
      <p:sp>
        <p:nvSpPr>
          <p:cNvPr id="3" name="Title 2">
            <a:extLst>
              <a:ext uri="{FF2B5EF4-FFF2-40B4-BE49-F238E27FC236}">
                <a16:creationId xmlns:a16="http://schemas.microsoft.com/office/drawing/2014/main" id="{531BB4A5-0E39-0D9D-1B09-7CAF2545D098}"/>
              </a:ext>
            </a:extLst>
          </p:cNvPr>
          <p:cNvSpPr>
            <a:spLocks noGrp="1"/>
          </p:cNvSpPr>
          <p:nvPr>
            <p:ph type="title"/>
          </p:nvPr>
        </p:nvSpPr>
        <p:spPr/>
        <p:txBody>
          <a:bodyPr/>
          <a:lstStyle/>
          <a:p>
            <a:r>
              <a:rPr lang="en-GB" dirty="0"/>
              <a:t>Why we provide home visits</a:t>
            </a:r>
          </a:p>
        </p:txBody>
      </p:sp>
    </p:spTree>
    <p:extLst>
      <p:ext uri="{BB962C8B-B14F-4D97-AF65-F5344CB8AC3E}">
        <p14:creationId xmlns:p14="http://schemas.microsoft.com/office/powerpoint/2010/main" val="3474780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E9C3EC-BA52-5C92-14E3-4CD7E0E9D08C}"/>
              </a:ext>
            </a:extLst>
          </p:cNvPr>
          <p:cNvSpPr>
            <a:spLocks noGrp="1"/>
          </p:cNvSpPr>
          <p:nvPr>
            <p:ph idx="1"/>
          </p:nvPr>
        </p:nvSpPr>
        <p:spPr/>
        <p:txBody>
          <a:bodyPr>
            <a:normAutofit fontScale="92500"/>
          </a:bodyPr>
          <a:lstStyle/>
          <a:p>
            <a:r>
              <a:rPr lang="en-GB" sz="2800" dirty="0"/>
              <a:t>We have supported people in many different locations, especially if they are at immediate risk.</a:t>
            </a:r>
          </a:p>
          <a:p>
            <a:r>
              <a:rPr lang="en-GB" sz="2800" b="1" dirty="0"/>
              <a:t>We have needed to be wherever the crisis occurs </a:t>
            </a:r>
            <a:r>
              <a:rPr lang="en-GB" sz="2800" dirty="0"/>
              <a:t>– that may involve travelling to a park or open countryside, or a city centre.</a:t>
            </a:r>
          </a:p>
          <a:p>
            <a:r>
              <a:rPr lang="en-GB" sz="2800" dirty="0"/>
              <a:t>In an emergency situation we will travel to virtually any location to ensure someone’s safety. </a:t>
            </a:r>
          </a:p>
        </p:txBody>
      </p:sp>
      <p:sp>
        <p:nvSpPr>
          <p:cNvPr id="3" name="Title 2">
            <a:extLst>
              <a:ext uri="{FF2B5EF4-FFF2-40B4-BE49-F238E27FC236}">
                <a16:creationId xmlns:a16="http://schemas.microsoft.com/office/drawing/2014/main" id="{C514ED34-AC2B-A143-BB3B-936935E49E72}"/>
              </a:ext>
            </a:extLst>
          </p:cNvPr>
          <p:cNvSpPr>
            <a:spLocks noGrp="1"/>
          </p:cNvSpPr>
          <p:nvPr>
            <p:ph type="title"/>
          </p:nvPr>
        </p:nvSpPr>
        <p:spPr/>
        <p:txBody>
          <a:bodyPr>
            <a:normAutofit/>
          </a:bodyPr>
          <a:lstStyle/>
          <a:p>
            <a:r>
              <a:rPr lang="en-GB" dirty="0"/>
              <a:t>Responding to individual need</a:t>
            </a:r>
          </a:p>
        </p:txBody>
      </p:sp>
    </p:spTree>
    <p:extLst>
      <p:ext uri="{BB962C8B-B14F-4D97-AF65-F5344CB8AC3E}">
        <p14:creationId xmlns:p14="http://schemas.microsoft.com/office/powerpoint/2010/main" val="2046672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70C4E3-14D8-2876-99BE-4DCFC058E216}"/>
              </a:ext>
            </a:extLst>
          </p:cNvPr>
          <p:cNvSpPr>
            <a:spLocks noGrp="1"/>
          </p:cNvSpPr>
          <p:nvPr>
            <p:ph idx="1"/>
          </p:nvPr>
        </p:nvSpPr>
        <p:spPr/>
        <p:txBody>
          <a:bodyPr>
            <a:normAutofit lnSpcReduction="10000"/>
          </a:bodyPr>
          <a:lstStyle/>
          <a:p>
            <a:r>
              <a:rPr lang="en-GB" dirty="0">
                <a:solidFill>
                  <a:srgbClr val="002060"/>
                </a:solidFill>
              </a:rPr>
              <a:t>We </a:t>
            </a:r>
            <a:r>
              <a:rPr lang="en-GB" b="1" dirty="0">
                <a:solidFill>
                  <a:srgbClr val="002060"/>
                </a:solidFill>
              </a:rPr>
              <a:t>don’t</a:t>
            </a:r>
            <a:r>
              <a:rPr lang="en-GB" dirty="0">
                <a:solidFill>
                  <a:srgbClr val="002060"/>
                </a:solidFill>
              </a:rPr>
              <a:t> provide a helpline </a:t>
            </a:r>
          </a:p>
          <a:p>
            <a:r>
              <a:rPr lang="en-GB" b="1" dirty="0">
                <a:solidFill>
                  <a:srgbClr val="002060"/>
                </a:solidFill>
              </a:rPr>
              <a:t>Daytime emergency line </a:t>
            </a:r>
            <a:r>
              <a:rPr lang="en-GB" dirty="0">
                <a:solidFill>
                  <a:srgbClr val="002060"/>
                </a:solidFill>
              </a:rPr>
              <a:t>for clients 9.00 to 22.00</a:t>
            </a:r>
          </a:p>
          <a:p>
            <a:r>
              <a:rPr lang="en-GB" b="1" dirty="0">
                <a:solidFill>
                  <a:srgbClr val="002060"/>
                </a:solidFill>
              </a:rPr>
              <a:t>Night emergency line </a:t>
            </a:r>
            <a:r>
              <a:rPr lang="en-GB" dirty="0">
                <a:solidFill>
                  <a:srgbClr val="002060"/>
                </a:solidFill>
              </a:rPr>
              <a:t>for high-risk clients 22.00 to 9.00</a:t>
            </a:r>
          </a:p>
          <a:p>
            <a:r>
              <a:rPr lang="en-GB" dirty="0">
                <a:solidFill>
                  <a:srgbClr val="002060"/>
                </a:solidFill>
              </a:rPr>
              <a:t>The connection and trust they have built with the team are cited as reasons for phoning: </a:t>
            </a:r>
          </a:p>
          <a:p>
            <a:r>
              <a:rPr lang="en-GB" b="1" dirty="0">
                <a:solidFill>
                  <a:srgbClr val="002060"/>
                </a:solidFill>
              </a:rPr>
              <a:t>“I couldn’t have ended my life without talking to you first. You have done so much for me.” </a:t>
            </a:r>
            <a:r>
              <a:rPr lang="en-GB" dirty="0">
                <a:solidFill>
                  <a:srgbClr val="002060"/>
                </a:solidFill>
              </a:rPr>
              <a:t>(A male client phoning in the early hours of the morning)  </a:t>
            </a:r>
          </a:p>
          <a:p>
            <a:endParaRPr lang="en-GB" dirty="0"/>
          </a:p>
        </p:txBody>
      </p:sp>
      <p:sp>
        <p:nvSpPr>
          <p:cNvPr id="3" name="Title 2">
            <a:extLst>
              <a:ext uri="{FF2B5EF4-FFF2-40B4-BE49-F238E27FC236}">
                <a16:creationId xmlns:a16="http://schemas.microsoft.com/office/drawing/2014/main" id="{B5418758-D73D-3C27-3432-2E0557824BBB}"/>
              </a:ext>
            </a:extLst>
          </p:cNvPr>
          <p:cNvSpPr>
            <a:spLocks noGrp="1"/>
          </p:cNvSpPr>
          <p:nvPr>
            <p:ph type="title"/>
          </p:nvPr>
        </p:nvSpPr>
        <p:spPr/>
        <p:txBody>
          <a:bodyPr/>
          <a:lstStyle/>
          <a:p>
            <a:r>
              <a:rPr lang="en-GB" dirty="0"/>
              <a:t>Emergency phone lines</a:t>
            </a:r>
          </a:p>
        </p:txBody>
      </p:sp>
    </p:spTree>
    <p:extLst>
      <p:ext uri="{BB962C8B-B14F-4D97-AF65-F5344CB8AC3E}">
        <p14:creationId xmlns:p14="http://schemas.microsoft.com/office/powerpoint/2010/main" val="2759142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D6754C-EBE0-AB19-ACA9-54507AE78AA9}"/>
              </a:ext>
            </a:extLst>
          </p:cNvPr>
          <p:cNvSpPr>
            <a:spLocks noGrp="1"/>
          </p:cNvSpPr>
          <p:nvPr>
            <p:ph idx="1"/>
          </p:nvPr>
        </p:nvSpPr>
        <p:spPr/>
        <p:txBody>
          <a:bodyPr>
            <a:normAutofit fontScale="92500" lnSpcReduction="10000"/>
          </a:bodyPr>
          <a:lstStyle/>
          <a:p>
            <a:r>
              <a:rPr lang="en-GB" dirty="0">
                <a:solidFill>
                  <a:srgbClr val="002060"/>
                </a:solidFill>
              </a:rPr>
              <a:t>Staff have counselling qualifications, suicide intervention skills training and input/training from psychiatric staff (particularly on assessing suicide risk)</a:t>
            </a:r>
          </a:p>
          <a:p>
            <a:r>
              <a:rPr lang="en-GB" dirty="0">
                <a:solidFill>
                  <a:srgbClr val="002060"/>
                </a:solidFill>
              </a:rPr>
              <a:t>Not peer support: staff may/may not have lived experience </a:t>
            </a:r>
          </a:p>
          <a:p>
            <a:r>
              <a:rPr lang="en-GB" dirty="0">
                <a:solidFill>
                  <a:srgbClr val="002060"/>
                </a:solidFill>
              </a:rPr>
              <a:t>Most of our team members are fully qualified BACP-accredited counsellors </a:t>
            </a:r>
          </a:p>
          <a:p>
            <a:r>
              <a:rPr lang="en-GB" dirty="0">
                <a:solidFill>
                  <a:srgbClr val="002060"/>
                </a:solidFill>
              </a:rPr>
              <a:t>Providing </a:t>
            </a:r>
            <a:r>
              <a:rPr lang="en-GB" b="1" dirty="0">
                <a:solidFill>
                  <a:srgbClr val="002060"/>
                </a:solidFill>
              </a:rPr>
              <a:t>crisis support not counselling</a:t>
            </a:r>
          </a:p>
          <a:p>
            <a:r>
              <a:rPr lang="en-GB" dirty="0">
                <a:solidFill>
                  <a:srgbClr val="002060"/>
                </a:solidFill>
              </a:rPr>
              <a:t>Advising psychiatrist and other advising clinicians readily available at short notice – providing advice to us on situations which arise with clients </a:t>
            </a:r>
          </a:p>
          <a:p>
            <a:endParaRPr lang="en-GB" dirty="0"/>
          </a:p>
        </p:txBody>
      </p:sp>
      <p:sp>
        <p:nvSpPr>
          <p:cNvPr id="3" name="Title 2">
            <a:extLst>
              <a:ext uri="{FF2B5EF4-FFF2-40B4-BE49-F238E27FC236}">
                <a16:creationId xmlns:a16="http://schemas.microsoft.com/office/drawing/2014/main" id="{B0A1DEFE-23ED-CADA-2592-40FC93AA536A}"/>
              </a:ext>
            </a:extLst>
          </p:cNvPr>
          <p:cNvSpPr>
            <a:spLocks noGrp="1"/>
          </p:cNvSpPr>
          <p:nvPr>
            <p:ph type="title"/>
          </p:nvPr>
        </p:nvSpPr>
        <p:spPr/>
        <p:txBody>
          <a:bodyPr>
            <a:noAutofit/>
          </a:bodyPr>
          <a:lstStyle/>
          <a:p>
            <a:r>
              <a:rPr lang="en-GB" sz="3200" dirty="0">
                <a:solidFill>
                  <a:schemeClr val="bg1"/>
                </a:solidFill>
              </a:rPr>
              <a:t>Not easily categorised within current systems:  </a:t>
            </a:r>
            <a:r>
              <a:rPr lang="en-GB" sz="2800" dirty="0">
                <a:solidFill>
                  <a:schemeClr val="bg1"/>
                </a:solidFill>
              </a:rPr>
              <a:t>Embedded in lived experience, but not co-production, and not peer support</a:t>
            </a:r>
          </a:p>
        </p:txBody>
      </p:sp>
    </p:spTree>
    <p:extLst>
      <p:ext uri="{BB962C8B-B14F-4D97-AF65-F5344CB8AC3E}">
        <p14:creationId xmlns:p14="http://schemas.microsoft.com/office/powerpoint/2010/main" val="26867082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DF9F62620C58143961C607399A8E789" ma:contentTypeVersion="14" ma:contentTypeDescription="Create a new document." ma:contentTypeScope="" ma:versionID="afbb6aa579874163fc84d6db2207f697">
  <xsd:schema xmlns:xsd="http://www.w3.org/2001/XMLSchema" xmlns:xs="http://www.w3.org/2001/XMLSchema" xmlns:p="http://schemas.microsoft.com/office/2006/metadata/properties" xmlns:ns2="9c568a95-1fd3-4693-b390-440a36790ba6" xmlns:ns3="3f5cad32-87d0-4615-8881-a56f55e83a32" targetNamespace="http://schemas.microsoft.com/office/2006/metadata/properties" ma:root="true" ma:fieldsID="f3f33cc31e0e49603004e2cb2019dfd2" ns2:_="" ns3:_="">
    <xsd:import namespace="9c568a95-1fd3-4693-b390-440a36790ba6"/>
    <xsd:import namespace="3f5cad32-87d0-4615-8881-a56f55e83a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568a95-1fd3-4693-b390-440a36790b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7678fc7-7507-41bc-888e-a3b054825e9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5cad32-87d0-4615-8881-a56f55e83a3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3de2eca-2e7a-4f06-898e-caa993f9ee91}" ma:internalName="TaxCatchAll" ma:showField="CatchAllData" ma:web="3f5cad32-87d0-4615-8881-a56f55e83a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f5cad32-87d0-4615-8881-a56f55e83a32" xsi:nil="true"/>
    <lcf76f155ced4ddcb4097134ff3c332f xmlns="9c568a95-1fd3-4693-b390-440a36790ba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372996-AFCC-41AD-AF49-D33E5381397E}"/>
</file>

<file path=customXml/itemProps2.xml><?xml version="1.0" encoding="utf-8"?>
<ds:datastoreItem xmlns:ds="http://schemas.openxmlformats.org/officeDocument/2006/customXml" ds:itemID="{AC37AB9F-FE28-41FD-881E-3BCB9CCE2F87}"/>
</file>

<file path=customXml/itemProps3.xml><?xml version="1.0" encoding="utf-8"?>
<ds:datastoreItem xmlns:ds="http://schemas.openxmlformats.org/officeDocument/2006/customXml" ds:itemID="{AE0312A1-FBE6-45DD-8BE5-4AB306B38995}"/>
</file>

<file path=docProps/app.xml><?xml version="1.0" encoding="utf-8"?>
<Properties xmlns="http://schemas.openxmlformats.org/officeDocument/2006/extended-properties" xmlns:vt="http://schemas.openxmlformats.org/officeDocument/2006/docPropsVTypes">
  <Template/>
  <TotalTime>0</TotalTime>
  <Words>2894</Words>
  <Application>Microsoft Office PowerPoint</Application>
  <PresentationFormat>On-screen Show (4:3)</PresentationFormat>
  <Paragraphs>161</Paragraphs>
  <Slides>32</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Calibri</vt:lpstr>
      <vt:lpstr>Candara</vt:lpstr>
      <vt:lpstr>Symbol</vt:lpstr>
      <vt:lpstr>Waveform</vt:lpstr>
      <vt:lpstr>  A different approach to supporting people in suicidal crisis Joy Hibbins, Suicide Crisis Centre © Suicide Crisis</vt:lpstr>
      <vt:lpstr>Beginnings</vt:lpstr>
      <vt:lpstr>The Suicide Crisis Centre</vt:lpstr>
      <vt:lpstr>About the Suicide Crisis Centre </vt:lpstr>
      <vt:lpstr>The “safety net”</vt:lpstr>
      <vt:lpstr>Why we provide home visits</vt:lpstr>
      <vt:lpstr>Responding to individual need</vt:lpstr>
      <vt:lpstr>Emergency phone lines</vt:lpstr>
      <vt:lpstr>Not easily categorised within current systems:  Embedded in lived experience, but not co-production, and not peer support</vt:lpstr>
      <vt:lpstr>Balancing giving control with intervening to protect life </vt:lpstr>
      <vt:lpstr>Being proactive and tenacious</vt:lpstr>
      <vt:lpstr>A different approach</vt:lpstr>
      <vt:lpstr>Ways our services have adapted to meet needs of people post-trauma</vt:lpstr>
      <vt:lpstr>Building a strong connection</vt:lpstr>
      <vt:lpstr>The power of kindness and caring</vt:lpstr>
      <vt:lpstr>The relationship with clients</vt:lpstr>
      <vt:lpstr>It is vital that clients know that we care </vt:lpstr>
      <vt:lpstr>Responding to individuals’ specific needs: a person-centred approach</vt:lpstr>
      <vt:lpstr>Connecting with someone and understanding their needs: Reflecting emotions</vt:lpstr>
      <vt:lpstr>The powerful impact of empathic listening </vt:lpstr>
      <vt:lpstr>Emphasising someone’s positive qualities and their innate worth </vt:lpstr>
      <vt:lpstr>Understanding the risk when someone is seeking help</vt:lpstr>
      <vt:lpstr>Connecting with the part of them that is trying to survive</vt:lpstr>
      <vt:lpstr>Mental capacity: what is impacting on someone’s ability to “weigh information”?</vt:lpstr>
      <vt:lpstr>How post-traumatic symptoms can impact on someone’s ability to weigh information</vt:lpstr>
      <vt:lpstr>To what extent is someone’s mental illness impacting on ability to weigh up information?</vt:lpstr>
      <vt:lpstr>Myths about seeking help after suicide attempts</vt:lpstr>
      <vt:lpstr>Even when a suicide attempt is planned</vt:lpstr>
      <vt:lpstr>If they feel that their risk is minimised, they may not seek help again</vt:lpstr>
      <vt:lpstr>The power of gentleness</vt:lpstr>
      <vt:lpstr>Work that takes place within our new Centre for Learning</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Crisis</dc:title>
  <dc:creator>Justin Havens</dc:creator>
  <cp:lastModifiedBy>Joy Hibbins</cp:lastModifiedBy>
  <cp:revision>334</cp:revision>
  <cp:lastPrinted>2018-05-06T07:29:05Z</cp:lastPrinted>
  <dcterms:created xsi:type="dcterms:W3CDTF">2014-05-28T14:37:55Z</dcterms:created>
  <dcterms:modified xsi:type="dcterms:W3CDTF">2026-05-07T12:47:47Z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0x010100EDF9F62620C58143961C607399A8E789</vt:lpwstr>
  </property>
</Properties>
</file>