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embedTrueTypeFonts="1">
  <p:sldMasterIdLst>
    <p:sldMasterId id="2147483685" r:id="rId4"/>
  </p:sldMasterIdLst>
  <p:notesMasterIdLst>
    <p:notesMasterId r:id="rId16"/>
  </p:notesMasterIdLst>
  <p:handoutMasterIdLst>
    <p:handoutMasterId r:id="rId17"/>
  </p:handoutMasterIdLst>
  <p:sldIdLst>
    <p:sldId id="439" r:id="rId5"/>
    <p:sldId id="500" r:id="rId6"/>
    <p:sldId id="467" r:id="rId7"/>
    <p:sldId id="485" r:id="rId8"/>
    <p:sldId id="490" r:id="rId9"/>
    <p:sldId id="491" r:id="rId10"/>
    <p:sldId id="492" r:id="rId11"/>
    <p:sldId id="493" r:id="rId12"/>
    <p:sldId id="488" r:id="rId13"/>
    <p:sldId id="486" r:id="rId14"/>
    <p:sldId id="483" r:id="rId15"/>
  </p:sldIdLst>
  <p:sldSz cx="9144000" cy="6858000" type="screen4x3"/>
  <p:notesSz cx="6797675" cy="9926638"/>
  <p:embeddedFontLst>
    <p:embeddedFont>
      <p:font typeface="Minion Pro" panose="02040503050306020203" pitchFamily="18" charset="0"/>
      <p:regular r:id="rId18"/>
      <p:bold r:id="rId19"/>
      <p:italic r:id="rId20"/>
      <p:boldItalic r:id="rId21"/>
    </p:embeddedFont>
  </p:embeddedFont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583"/>
    <a:srgbClr val="2D2D8A"/>
    <a:srgbClr val="FF0000"/>
    <a:srgbClr val="A7D6E3"/>
    <a:srgbClr val="3A9DB8"/>
    <a:srgbClr val="410082"/>
    <a:srgbClr val="006600"/>
    <a:srgbClr val="3A9DC1"/>
    <a:srgbClr val="6600CC"/>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676" autoAdjust="0"/>
    <p:restoredTop sz="54545" autoAdjust="0"/>
  </p:normalViewPr>
  <p:slideViewPr>
    <p:cSldViewPr>
      <p:cViewPr varScale="1">
        <p:scale>
          <a:sx n="63" d="100"/>
          <a:sy n="63" d="100"/>
        </p:scale>
        <p:origin x="2616" y="72"/>
      </p:cViewPr>
      <p:guideLst>
        <p:guide orient="horz" pos="2160"/>
        <p:guide pos="2880"/>
      </p:guideLst>
    </p:cSldViewPr>
  </p:slideViewPr>
  <p:outlineViewPr>
    <p:cViewPr>
      <p:scale>
        <a:sx n="33" d="100"/>
        <a:sy n="33" d="100"/>
      </p:scale>
      <p:origin x="48" y="239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972" y="78"/>
      </p:cViewPr>
      <p:guideLst>
        <p:guide orient="horz" pos="3126"/>
        <p:guide pos="2141"/>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1.fntdata"/><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44813" cy="496888"/>
          </a:xfrm>
          <a:prstGeom prst="rect">
            <a:avLst/>
          </a:prstGeom>
          <a:noFill/>
          <a:ln>
            <a:noFill/>
          </a:ln>
          <a:extLst/>
        </p:spPr>
        <p:txBody>
          <a:bodyPr vert="horz" wrap="square" lIns="91432" tIns="45716" rIns="91432" bIns="45716" numCol="1" anchor="t" anchorCtr="0" compatLnSpc="1">
            <a:prstTxWarp prst="textNoShape">
              <a:avLst/>
            </a:prstTxWarp>
          </a:bodyPr>
          <a:lstStyle>
            <a:lvl1pPr algn="l" eaLnBrk="0" hangingPunct="0">
              <a:defRPr sz="1200"/>
            </a:lvl1pPr>
          </a:lstStyle>
          <a:p>
            <a:pPr>
              <a:defRPr/>
            </a:pPr>
            <a:endParaRPr lang="en-GB"/>
          </a:p>
        </p:txBody>
      </p:sp>
      <p:sp>
        <p:nvSpPr>
          <p:cNvPr id="46083" name="Rectangle 3"/>
          <p:cNvSpPr>
            <a:spLocks noGrp="1" noChangeArrowheads="1"/>
          </p:cNvSpPr>
          <p:nvPr>
            <p:ph type="dt" sz="quarter" idx="1"/>
          </p:nvPr>
        </p:nvSpPr>
        <p:spPr bwMode="auto">
          <a:xfrm>
            <a:off x="3851275" y="0"/>
            <a:ext cx="2944813" cy="496888"/>
          </a:xfrm>
          <a:prstGeom prst="rect">
            <a:avLst/>
          </a:prstGeom>
          <a:noFill/>
          <a:ln>
            <a:noFill/>
          </a:ln>
          <a:extLst/>
        </p:spPr>
        <p:txBody>
          <a:bodyPr vert="horz" wrap="square" lIns="91432" tIns="45716" rIns="91432" bIns="45716" numCol="1" anchor="t" anchorCtr="0" compatLnSpc="1">
            <a:prstTxWarp prst="textNoShape">
              <a:avLst/>
            </a:prstTxWarp>
          </a:bodyPr>
          <a:lstStyle>
            <a:lvl1pPr algn="r" eaLnBrk="0" hangingPunct="0">
              <a:defRPr sz="1200"/>
            </a:lvl1pPr>
          </a:lstStyle>
          <a:p>
            <a:pPr>
              <a:defRPr/>
            </a:pPr>
            <a:fld id="{64A44948-7B46-47A4-9B92-3DC72898DCAF}" type="datetimeFigureOut">
              <a:rPr lang="en-GB"/>
              <a:pPr>
                <a:defRPr/>
              </a:pPr>
              <a:t>27/02/2015</a:t>
            </a:fld>
            <a:endParaRPr lang="en-GB"/>
          </a:p>
        </p:txBody>
      </p:sp>
      <p:sp>
        <p:nvSpPr>
          <p:cNvPr id="46084" name="Rectangle 4"/>
          <p:cNvSpPr>
            <a:spLocks noGrp="1" noChangeArrowheads="1"/>
          </p:cNvSpPr>
          <p:nvPr>
            <p:ph type="ftr" sz="quarter" idx="2"/>
          </p:nvPr>
        </p:nvSpPr>
        <p:spPr bwMode="auto">
          <a:xfrm>
            <a:off x="0" y="9428163"/>
            <a:ext cx="2944813" cy="496887"/>
          </a:xfrm>
          <a:prstGeom prst="rect">
            <a:avLst/>
          </a:prstGeom>
          <a:noFill/>
          <a:ln>
            <a:noFill/>
          </a:ln>
          <a:extLst/>
        </p:spPr>
        <p:txBody>
          <a:bodyPr vert="horz" wrap="square" lIns="91432" tIns="45716" rIns="91432" bIns="45716" numCol="1" anchor="b" anchorCtr="0" compatLnSpc="1">
            <a:prstTxWarp prst="textNoShape">
              <a:avLst/>
            </a:prstTxWarp>
          </a:bodyPr>
          <a:lstStyle>
            <a:lvl1pPr algn="l" eaLnBrk="0" hangingPunct="0">
              <a:defRPr sz="1200"/>
            </a:lvl1pPr>
          </a:lstStyle>
          <a:p>
            <a:pPr>
              <a:defRPr/>
            </a:pPr>
            <a:endParaRPr lang="en-GB"/>
          </a:p>
        </p:txBody>
      </p:sp>
      <p:sp>
        <p:nvSpPr>
          <p:cNvPr id="46085" name="Rectangle 5"/>
          <p:cNvSpPr>
            <a:spLocks noGrp="1" noChangeArrowheads="1"/>
          </p:cNvSpPr>
          <p:nvPr>
            <p:ph type="sldNum" sz="quarter" idx="3"/>
          </p:nvPr>
        </p:nvSpPr>
        <p:spPr bwMode="auto">
          <a:xfrm>
            <a:off x="3851275" y="9428163"/>
            <a:ext cx="2944813" cy="496887"/>
          </a:xfrm>
          <a:prstGeom prst="rect">
            <a:avLst/>
          </a:prstGeom>
          <a:noFill/>
          <a:ln>
            <a:noFill/>
          </a:ln>
          <a:extLst/>
        </p:spPr>
        <p:txBody>
          <a:bodyPr vert="horz" wrap="square" lIns="91432" tIns="45716" rIns="91432" bIns="45716" numCol="1" anchor="b" anchorCtr="0" compatLnSpc="1">
            <a:prstTxWarp prst="textNoShape">
              <a:avLst/>
            </a:prstTxWarp>
          </a:bodyPr>
          <a:lstStyle>
            <a:lvl1pPr algn="r" eaLnBrk="0" hangingPunct="0">
              <a:defRPr sz="1200"/>
            </a:lvl1pPr>
          </a:lstStyle>
          <a:p>
            <a:pPr>
              <a:defRPr/>
            </a:pPr>
            <a:fld id="{86603903-D3C2-4106-B555-F57BABABD8BF}" type="slidenum">
              <a:rPr lang="en-GB"/>
              <a:pPr>
                <a:defRPr/>
              </a:pPr>
              <a:t>‹#›</a:t>
            </a:fld>
            <a:endParaRPr lang="en-GB"/>
          </a:p>
        </p:txBody>
      </p:sp>
    </p:spTree>
    <p:extLst>
      <p:ext uri="{BB962C8B-B14F-4D97-AF65-F5344CB8AC3E}">
        <p14:creationId xmlns:p14="http://schemas.microsoft.com/office/powerpoint/2010/main" val="152802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4813" cy="496888"/>
          </a:xfrm>
          <a:prstGeom prst="rect">
            <a:avLst/>
          </a:prstGeom>
          <a:noFill/>
          <a:ln>
            <a:noFill/>
          </a:ln>
          <a:extLst/>
        </p:spPr>
        <p:txBody>
          <a:bodyPr vert="horz" wrap="square" lIns="91432" tIns="45716" rIns="91432" bIns="45716" numCol="1" anchor="t" anchorCtr="0" compatLnSpc="1">
            <a:prstTxWarp prst="textNoShape">
              <a:avLst/>
            </a:prstTxWarp>
          </a:bodyPr>
          <a:lstStyle>
            <a:lvl1pPr algn="l">
              <a:defRPr sz="1200"/>
            </a:lvl1pPr>
          </a:lstStyle>
          <a:p>
            <a:pPr>
              <a:defRPr/>
            </a:pPr>
            <a:endParaRPr lang="en-GB"/>
          </a:p>
        </p:txBody>
      </p:sp>
      <p:sp>
        <p:nvSpPr>
          <p:cNvPr id="31747" name="Rectangle 3"/>
          <p:cNvSpPr>
            <a:spLocks noGrp="1" noChangeArrowheads="1"/>
          </p:cNvSpPr>
          <p:nvPr>
            <p:ph type="dt" idx="1"/>
          </p:nvPr>
        </p:nvSpPr>
        <p:spPr bwMode="auto">
          <a:xfrm>
            <a:off x="3851275" y="0"/>
            <a:ext cx="2944813" cy="496888"/>
          </a:xfrm>
          <a:prstGeom prst="rect">
            <a:avLst/>
          </a:prstGeom>
          <a:noFill/>
          <a:ln>
            <a:noFill/>
          </a:ln>
          <a:extLst/>
        </p:spPr>
        <p:txBody>
          <a:bodyPr vert="horz" wrap="square" lIns="91432" tIns="45716" rIns="91432" bIns="45716" numCol="1" anchor="t" anchorCtr="0" compatLnSpc="1">
            <a:prstTxWarp prst="textNoShape">
              <a:avLst/>
            </a:prstTxWarp>
          </a:bodyPr>
          <a:lstStyle>
            <a:lvl1pPr algn="r">
              <a:defRPr sz="1200"/>
            </a:lvl1pPr>
          </a:lstStyle>
          <a:p>
            <a:pPr>
              <a:defRPr/>
            </a:pPr>
            <a:endParaRPr lang="en-GB"/>
          </a:p>
        </p:txBody>
      </p:sp>
      <p:sp>
        <p:nvSpPr>
          <p:cNvPr id="4506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679450" y="4714875"/>
            <a:ext cx="5438775" cy="4467225"/>
          </a:xfrm>
          <a:prstGeom prst="rect">
            <a:avLst/>
          </a:prstGeom>
          <a:noFill/>
          <a:ln>
            <a:noFill/>
          </a:ln>
          <a:extLst/>
        </p:spPr>
        <p:txBody>
          <a:bodyPr vert="horz" wrap="square" lIns="91432" tIns="45716" rIns="91432" bIns="4571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1750" name="Rectangle 6"/>
          <p:cNvSpPr>
            <a:spLocks noGrp="1" noChangeArrowheads="1"/>
          </p:cNvSpPr>
          <p:nvPr>
            <p:ph type="ftr" sz="quarter" idx="4"/>
          </p:nvPr>
        </p:nvSpPr>
        <p:spPr bwMode="auto">
          <a:xfrm>
            <a:off x="0" y="9428163"/>
            <a:ext cx="2944813" cy="496887"/>
          </a:xfrm>
          <a:prstGeom prst="rect">
            <a:avLst/>
          </a:prstGeom>
          <a:noFill/>
          <a:ln>
            <a:noFill/>
          </a:ln>
          <a:extLst/>
        </p:spPr>
        <p:txBody>
          <a:bodyPr vert="horz" wrap="square" lIns="91432" tIns="45716" rIns="91432" bIns="45716" numCol="1" anchor="b" anchorCtr="0" compatLnSpc="1">
            <a:prstTxWarp prst="textNoShape">
              <a:avLst/>
            </a:prstTxWarp>
          </a:bodyPr>
          <a:lstStyle>
            <a:lvl1pPr algn="l">
              <a:defRPr sz="1200"/>
            </a:lvl1pPr>
          </a:lstStyle>
          <a:p>
            <a:pPr>
              <a:defRPr/>
            </a:pPr>
            <a:endParaRPr lang="en-GB"/>
          </a:p>
        </p:txBody>
      </p:sp>
      <p:sp>
        <p:nvSpPr>
          <p:cNvPr id="31751" name="Rectangle 7"/>
          <p:cNvSpPr>
            <a:spLocks noGrp="1" noChangeArrowheads="1"/>
          </p:cNvSpPr>
          <p:nvPr>
            <p:ph type="sldNum" sz="quarter" idx="5"/>
          </p:nvPr>
        </p:nvSpPr>
        <p:spPr bwMode="auto">
          <a:xfrm>
            <a:off x="3851275" y="9428163"/>
            <a:ext cx="2944813" cy="496887"/>
          </a:xfrm>
          <a:prstGeom prst="rect">
            <a:avLst/>
          </a:prstGeom>
          <a:noFill/>
          <a:ln>
            <a:noFill/>
          </a:ln>
          <a:extLst/>
        </p:spPr>
        <p:txBody>
          <a:bodyPr vert="horz" wrap="square" lIns="91432" tIns="45716" rIns="91432" bIns="45716" numCol="1" anchor="b" anchorCtr="0" compatLnSpc="1">
            <a:prstTxWarp prst="textNoShape">
              <a:avLst/>
            </a:prstTxWarp>
          </a:bodyPr>
          <a:lstStyle>
            <a:lvl1pPr algn="r">
              <a:defRPr sz="1200"/>
            </a:lvl1pPr>
          </a:lstStyle>
          <a:p>
            <a:pPr>
              <a:defRPr/>
            </a:pPr>
            <a:fld id="{C58D91D3-F613-424C-8533-ED568B21AF3C}" type="slidenum">
              <a:rPr lang="en-GB"/>
              <a:pPr>
                <a:defRPr/>
              </a:pPr>
              <a:t>‹#›</a:t>
            </a:fld>
            <a:endParaRPr lang="en-GB"/>
          </a:p>
        </p:txBody>
      </p:sp>
    </p:spTree>
    <p:extLst>
      <p:ext uri="{BB962C8B-B14F-4D97-AF65-F5344CB8AC3E}">
        <p14:creationId xmlns:p14="http://schemas.microsoft.com/office/powerpoint/2010/main" val="40514516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915988" y="779463"/>
            <a:ext cx="4964112" cy="3722687"/>
          </a:xfrm>
          <a:ln/>
        </p:spPr>
      </p:sp>
      <p:sp>
        <p:nvSpPr>
          <p:cNvPr id="460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0"/>
              </a:spcBef>
              <a:spcAft>
                <a:spcPts val="1200"/>
              </a:spcAft>
            </a:pPr>
            <a:r>
              <a:rPr lang="en-GB" altLang="en-US" dirty="0" smtClean="0"/>
              <a:t>These slides are designed to help you facilitate a workshop about policy on multiple needs.</a:t>
            </a:r>
          </a:p>
          <a:p>
            <a:pPr>
              <a:spcBef>
                <a:spcPts val="0"/>
              </a:spcBef>
              <a:spcAft>
                <a:spcPts val="1200"/>
              </a:spcAft>
            </a:pPr>
            <a:r>
              <a:rPr lang="en-GB" altLang="en-US" dirty="0" smtClean="0"/>
              <a:t>Notes like these will give you advice and extra information. </a:t>
            </a:r>
          </a:p>
        </p:txBody>
      </p:sp>
      <p:sp>
        <p:nvSpPr>
          <p:cNvPr id="460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A721946-D991-4312-BA83-F7D689D13066}" type="slidenum">
              <a:rPr lang="en-GB" altLang="en-US" smtClean="0"/>
              <a:pPr algn="r" eaLnBrk="1" hangingPunct="1">
                <a:spcBef>
                  <a:spcPct val="0"/>
                </a:spcBef>
              </a:pPr>
              <a:t>1</a:t>
            </a:fld>
            <a:endParaRPr lang="en-GB" altLang="en-US" smtClean="0"/>
          </a:p>
        </p:txBody>
      </p:sp>
    </p:spTree>
    <p:extLst>
      <p:ext uri="{BB962C8B-B14F-4D97-AF65-F5344CB8AC3E}">
        <p14:creationId xmlns:p14="http://schemas.microsoft.com/office/powerpoint/2010/main" val="2186807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defRPr/>
            </a:pPr>
            <a:r>
              <a:rPr lang="en-GB" dirty="0"/>
              <a:t>Finally, it’s time to look </a:t>
            </a:r>
            <a:r>
              <a:rPr lang="en-GB" dirty="0" smtClean="0"/>
              <a:t>at any possible solutions that </a:t>
            </a:r>
            <a:r>
              <a:rPr lang="en-GB" dirty="0"/>
              <a:t>people </a:t>
            </a:r>
            <a:r>
              <a:rPr lang="en-GB" dirty="0" smtClean="0"/>
              <a:t>have</a:t>
            </a:r>
            <a:r>
              <a:rPr lang="en-GB" baseline="0" dirty="0" smtClean="0"/>
              <a:t> talked about</a:t>
            </a:r>
            <a:r>
              <a:rPr lang="en-GB" dirty="0" smtClean="0"/>
              <a:t>, and</a:t>
            </a:r>
            <a:r>
              <a:rPr lang="en-GB" baseline="0" dirty="0" smtClean="0"/>
              <a:t> how you might go about implementing them </a:t>
            </a:r>
            <a:r>
              <a:rPr lang="en-GB" dirty="0" smtClean="0"/>
              <a:t>in the light of the earlier discussion about policymaking.</a:t>
            </a:r>
            <a:endParaRPr lang="en-GB" dirty="0"/>
          </a:p>
          <a:p>
            <a:pPr>
              <a:spcBef>
                <a:spcPts val="0"/>
              </a:spcBef>
              <a:spcAft>
                <a:spcPts val="1200"/>
              </a:spcAft>
              <a:defRPr/>
            </a:pPr>
            <a:r>
              <a:rPr lang="en-GB" dirty="0"/>
              <a:t>You can using the questions on the slide as prompts or guiding points to help people develop their ideas into more focused policy recommendations. </a:t>
            </a:r>
          </a:p>
          <a:p>
            <a:pPr>
              <a:spcBef>
                <a:spcPts val="0"/>
              </a:spcBef>
              <a:spcAft>
                <a:spcPts val="1200"/>
              </a:spcAft>
              <a:defRPr/>
            </a:pPr>
            <a:r>
              <a:rPr lang="en-GB" dirty="0"/>
              <a:t>For this part of the workshop, it would probably be useful for people if they referred back to slide 5 and reminded themselves of the policy context.</a:t>
            </a:r>
          </a:p>
          <a:p>
            <a:pPr>
              <a:spcBef>
                <a:spcPts val="0"/>
              </a:spcBef>
              <a:spcAft>
                <a:spcPts val="1200"/>
              </a:spcAft>
              <a:defRPr/>
            </a:pPr>
            <a:r>
              <a:rPr lang="en-GB" dirty="0"/>
              <a:t>At the end of this section, it is really important that people’s ideas are summarised and there is general agreement from the group that they have captured their thoughts.  </a:t>
            </a:r>
            <a:endParaRPr lang="en-GB" dirty="0" smtClean="0"/>
          </a:p>
          <a:p>
            <a:pPr>
              <a:spcBef>
                <a:spcPts val="0"/>
              </a:spcBef>
              <a:spcAft>
                <a:spcPts val="1200"/>
              </a:spcAft>
              <a:defRPr/>
            </a:pPr>
            <a:r>
              <a:rPr lang="en-GB" dirty="0" smtClean="0"/>
              <a:t>The </a:t>
            </a:r>
            <a:r>
              <a:rPr lang="en-GB" dirty="0"/>
              <a:t>ideas might not be fully developed into policy recommendations at this point, but this should be a really good start to that process. </a:t>
            </a:r>
          </a:p>
          <a:p>
            <a:pPr marL="0" indent="0">
              <a:spcBef>
                <a:spcPts val="0"/>
              </a:spcBef>
              <a:spcAft>
                <a:spcPts val="1200"/>
              </a:spcAft>
              <a:buFont typeface="Arial" panose="020B0604020202020204" pitchFamily="34" charset="0"/>
              <a:buNone/>
              <a:defRPr/>
            </a:pPr>
            <a:r>
              <a:rPr lang="en-GB" dirty="0" smtClean="0"/>
              <a:t>Plan to spend 20 minutes talking about this</a:t>
            </a:r>
            <a:endParaRPr lang="en-GB" dirty="0"/>
          </a:p>
        </p:txBody>
      </p:sp>
      <p:sp>
        <p:nvSpPr>
          <p:cNvPr id="4" name="Slide Number Placeholder 3"/>
          <p:cNvSpPr>
            <a:spLocks noGrp="1"/>
          </p:cNvSpPr>
          <p:nvPr>
            <p:ph type="sldNum" sz="quarter" idx="10"/>
          </p:nvPr>
        </p:nvSpPr>
        <p:spPr/>
        <p:txBody>
          <a:bodyPr/>
          <a:lstStyle/>
          <a:p>
            <a:pPr>
              <a:defRPr/>
            </a:pPr>
            <a:fld id="{C58D91D3-F613-424C-8533-ED568B21AF3C}" type="slidenum">
              <a:rPr lang="en-GB" smtClean="0"/>
              <a:pPr>
                <a:defRPr/>
              </a:pPr>
              <a:t>10</a:t>
            </a:fld>
            <a:endParaRPr lang="en-GB"/>
          </a:p>
        </p:txBody>
      </p:sp>
    </p:spTree>
    <p:extLst>
      <p:ext uri="{BB962C8B-B14F-4D97-AF65-F5344CB8AC3E}">
        <p14:creationId xmlns:p14="http://schemas.microsoft.com/office/powerpoint/2010/main" val="3981292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58D91D3-F613-424C-8533-ED568B21AF3C}" type="slidenum">
              <a:rPr lang="en-GB" smtClean="0"/>
              <a:pPr>
                <a:defRPr/>
              </a:pPr>
              <a:t>11</a:t>
            </a:fld>
            <a:endParaRPr lang="en-GB"/>
          </a:p>
        </p:txBody>
      </p:sp>
    </p:spTree>
    <p:extLst>
      <p:ext uri="{BB962C8B-B14F-4D97-AF65-F5344CB8AC3E}">
        <p14:creationId xmlns:p14="http://schemas.microsoft.com/office/powerpoint/2010/main" val="4103912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Making Every Adult Matter (MEAM) is a coalition of four national charities – Clinks, </a:t>
            </a:r>
            <a:r>
              <a:rPr lang="en-GB" dirty="0" err="1"/>
              <a:t>DrugScope</a:t>
            </a:r>
            <a:r>
              <a:rPr lang="en-GB" dirty="0"/>
              <a:t>, Homeless Link and Mind – formed to influence policy and services for adults facing multiple needs and exclusions. Together the charities represent over 1600 frontline organisations working in the criminal justice, drug and drug treatment, homelessness and mental health sectors.</a:t>
            </a:r>
          </a:p>
          <a:p>
            <a:pPr>
              <a:spcBef>
                <a:spcPts val="0"/>
              </a:spcBef>
              <a:spcAft>
                <a:spcPts val="1200"/>
              </a:spcAft>
            </a:pPr>
            <a:r>
              <a:rPr lang="en-GB" dirty="0"/>
              <a:t/>
            </a:r>
            <a:br>
              <a:rPr lang="en-GB" dirty="0"/>
            </a:br>
            <a:r>
              <a:rPr lang="en-GB" dirty="0"/>
              <a:t>People facing multiple needs and exclusions are in every community in Britain. They experience several problems at the same time, such as mental ill health, homelessness, drug and alcohol misuse, offending and family breakdown. They have ineffective contact with services, and are living chaotic </a:t>
            </a:r>
            <a:r>
              <a:rPr lang="en-GB" dirty="0" smtClean="0"/>
              <a:t>lives.</a:t>
            </a:r>
          </a:p>
          <a:p>
            <a:r>
              <a:rPr lang="en-GB" dirty="0" smtClean="0"/>
              <a:t>For more information on Voices from the Frontline, visit our website:</a:t>
            </a:r>
          </a:p>
          <a:p>
            <a:r>
              <a:rPr lang="en-GB" u="sng" dirty="0" smtClean="0"/>
              <a:t>meam.org.uk/voices</a:t>
            </a:r>
            <a:endParaRPr lang="en-GB" u="sng" dirty="0"/>
          </a:p>
        </p:txBody>
      </p:sp>
      <p:sp>
        <p:nvSpPr>
          <p:cNvPr id="4" name="Slide Number Placeholder 3"/>
          <p:cNvSpPr>
            <a:spLocks noGrp="1"/>
          </p:cNvSpPr>
          <p:nvPr>
            <p:ph type="sldNum" sz="quarter" idx="10"/>
          </p:nvPr>
        </p:nvSpPr>
        <p:spPr/>
        <p:txBody>
          <a:bodyPr/>
          <a:lstStyle/>
          <a:p>
            <a:pPr>
              <a:defRPr/>
            </a:pPr>
            <a:fld id="{C58D91D3-F613-424C-8533-ED568B21AF3C}" type="slidenum">
              <a:rPr lang="en-GB" smtClean="0"/>
              <a:pPr>
                <a:defRPr/>
              </a:pPr>
              <a:t>2</a:t>
            </a:fld>
            <a:endParaRPr lang="en-GB"/>
          </a:p>
        </p:txBody>
      </p:sp>
    </p:spTree>
    <p:extLst>
      <p:ext uri="{BB962C8B-B14F-4D97-AF65-F5344CB8AC3E}">
        <p14:creationId xmlns:p14="http://schemas.microsoft.com/office/powerpoint/2010/main" val="3205928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919163" y="744538"/>
            <a:ext cx="4960937" cy="3722687"/>
          </a:xfrm>
          <a:ln/>
        </p:spPr>
      </p:sp>
      <p:sp>
        <p:nvSpPr>
          <p:cNvPr id="471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471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37" indent="-285745" algn="l" eaLnBrk="0" hangingPunct="0">
              <a:spcBef>
                <a:spcPct val="30000"/>
              </a:spcBef>
              <a:defRPr sz="1200">
                <a:solidFill>
                  <a:schemeClr val="tx1"/>
                </a:solidFill>
                <a:latin typeface="Arial" charset="0"/>
              </a:defRPr>
            </a:lvl2pPr>
            <a:lvl3pPr marL="1142980" indent="-228596" algn="l" eaLnBrk="0" hangingPunct="0">
              <a:spcBef>
                <a:spcPct val="30000"/>
              </a:spcBef>
              <a:defRPr sz="1200">
                <a:solidFill>
                  <a:schemeClr val="tx1"/>
                </a:solidFill>
                <a:latin typeface="Arial" charset="0"/>
              </a:defRPr>
            </a:lvl3pPr>
            <a:lvl4pPr marL="1600171" indent="-228596" algn="l" eaLnBrk="0" hangingPunct="0">
              <a:spcBef>
                <a:spcPct val="30000"/>
              </a:spcBef>
              <a:defRPr sz="1200">
                <a:solidFill>
                  <a:schemeClr val="tx1"/>
                </a:solidFill>
                <a:latin typeface="Arial" charset="0"/>
              </a:defRPr>
            </a:lvl4pPr>
            <a:lvl5pPr marL="2057364" indent="-228596" algn="l" eaLnBrk="0" hangingPunct="0">
              <a:spcBef>
                <a:spcPct val="30000"/>
              </a:spcBef>
              <a:defRPr sz="1200">
                <a:solidFill>
                  <a:schemeClr val="tx1"/>
                </a:solidFill>
                <a:latin typeface="Arial" charset="0"/>
              </a:defRPr>
            </a:lvl5pPr>
            <a:lvl6pPr marL="2514555" indent="-228596" eaLnBrk="0" fontAlgn="base" hangingPunct="0">
              <a:spcBef>
                <a:spcPct val="30000"/>
              </a:spcBef>
              <a:spcAft>
                <a:spcPct val="0"/>
              </a:spcAft>
              <a:defRPr sz="1200">
                <a:solidFill>
                  <a:schemeClr val="tx1"/>
                </a:solidFill>
                <a:latin typeface="Arial" charset="0"/>
              </a:defRPr>
            </a:lvl6pPr>
            <a:lvl7pPr marL="2971748" indent="-228596" eaLnBrk="0" fontAlgn="base" hangingPunct="0">
              <a:spcBef>
                <a:spcPct val="30000"/>
              </a:spcBef>
              <a:spcAft>
                <a:spcPct val="0"/>
              </a:spcAft>
              <a:defRPr sz="1200">
                <a:solidFill>
                  <a:schemeClr val="tx1"/>
                </a:solidFill>
                <a:latin typeface="Arial" charset="0"/>
              </a:defRPr>
            </a:lvl7pPr>
            <a:lvl8pPr marL="3428939" indent="-228596" eaLnBrk="0" fontAlgn="base" hangingPunct="0">
              <a:spcBef>
                <a:spcPct val="30000"/>
              </a:spcBef>
              <a:spcAft>
                <a:spcPct val="0"/>
              </a:spcAft>
              <a:defRPr sz="1200">
                <a:solidFill>
                  <a:schemeClr val="tx1"/>
                </a:solidFill>
                <a:latin typeface="Arial" charset="0"/>
              </a:defRPr>
            </a:lvl8pPr>
            <a:lvl9pPr marL="3886132" indent="-228596"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489EE75-923B-4EF3-82F2-E993FDE46A03}" type="slidenum">
              <a:rPr lang="en-GB" altLang="en-US" smtClean="0"/>
              <a:pPr algn="r" eaLnBrk="1" hangingPunct="1">
                <a:spcBef>
                  <a:spcPct val="0"/>
                </a:spcBef>
              </a:pPr>
              <a:t>3</a:t>
            </a:fld>
            <a:endParaRPr lang="en-GB" altLang="en-US" smtClean="0"/>
          </a:p>
        </p:txBody>
      </p:sp>
      <p:sp>
        <p:nvSpPr>
          <p:cNvPr id="3" name="Date Placeholder 2"/>
          <p:cNvSpPr>
            <a:spLocks noGrp="1"/>
          </p:cNvSpPr>
          <p:nvPr>
            <p:ph type="dt" idx="10"/>
          </p:nvPr>
        </p:nvSpPr>
        <p:spPr/>
        <p:txBody>
          <a:bodyPr/>
          <a:lstStyle/>
          <a:p>
            <a:pPr>
              <a:defRPr/>
            </a:pPr>
            <a:endParaRPr lang="en-GB"/>
          </a:p>
        </p:txBody>
      </p:sp>
    </p:spTree>
    <p:extLst>
      <p:ext uri="{BB962C8B-B14F-4D97-AF65-F5344CB8AC3E}">
        <p14:creationId xmlns:p14="http://schemas.microsoft.com/office/powerpoint/2010/main" val="965196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pPr>
            <a:r>
              <a:rPr lang="en-GB" dirty="0"/>
              <a:t>This slide gives an overview of the rest of the presentation.</a:t>
            </a:r>
          </a:p>
          <a:p>
            <a:pPr>
              <a:spcBef>
                <a:spcPts val="0"/>
              </a:spcBef>
              <a:spcAft>
                <a:spcPts val="1200"/>
              </a:spcAft>
            </a:pPr>
            <a:r>
              <a:rPr lang="en-GB" dirty="0" smtClean="0"/>
              <a:t>You </a:t>
            </a:r>
            <a:r>
              <a:rPr lang="en-GB" dirty="0"/>
              <a:t>can tell people that the Voices from the Frontline team will be putting some of the things that people tell us into a report.  We are planning to give this to the next government in May – whoever they are!</a:t>
            </a:r>
          </a:p>
          <a:p>
            <a:pPr>
              <a:spcBef>
                <a:spcPts val="0"/>
              </a:spcBef>
              <a:spcAft>
                <a:spcPts val="1200"/>
              </a:spcAft>
            </a:pPr>
            <a:r>
              <a:rPr lang="en-GB" dirty="0" smtClean="0"/>
              <a:t>We </a:t>
            </a:r>
            <a:r>
              <a:rPr lang="en-GB" dirty="0"/>
              <a:t>expect that working through this presentation will take about one hour (although you might want to spend longer).</a:t>
            </a:r>
          </a:p>
        </p:txBody>
      </p:sp>
      <p:sp>
        <p:nvSpPr>
          <p:cNvPr id="4" name="Slide Number Placeholder 3"/>
          <p:cNvSpPr>
            <a:spLocks noGrp="1"/>
          </p:cNvSpPr>
          <p:nvPr>
            <p:ph type="sldNum" sz="quarter" idx="10"/>
          </p:nvPr>
        </p:nvSpPr>
        <p:spPr/>
        <p:txBody>
          <a:bodyPr/>
          <a:lstStyle/>
          <a:p>
            <a:pPr>
              <a:defRPr/>
            </a:pPr>
            <a:fld id="{C58D91D3-F613-424C-8533-ED568B21AF3C}" type="slidenum">
              <a:rPr lang="en-GB" smtClean="0"/>
              <a:pPr>
                <a:defRPr/>
              </a:pPr>
              <a:t>4</a:t>
            </a:fld>
            <a:endParaRPr lang="en-GB"/>
          </a:p>
        </p:txBody>
      </p:sp>
    </p:spTree>
    <p:extLst>
      <p:ext uri="{BB962C8B-B14F-4D97-AF65-F5344CB8AC3E}">
        <p14:creationId xmlns:p14="http://schemas.microsoft.com/office/powerpoint/2010/main" val="1849572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spcAft>
                <a:spcPts val="1200"/>
              </a:spcAft>
              <a:buFont typeface="Arial" panose="020B0604020202020204" pitchFamily="34" charset="0"/>
              <a:buNone/>
            </a:pPr>
            <a:r>
              <a:rPr lang="en-GB" dirty="0"/>
              <a:t>The quote at the top of this slide comes from the Collins English Dictionary, but what does it actually mean in practice?</a:t>
            </a:r>
          </a:p>
          <a:p>
            <a:pPr marL="0" indent="0">
              <a:spcBef>
                <a:spcPts val="0"/>
              </a:spcBef>
              <a:spcAft>
                <a:spcPts val="1200"/>
              </a:spcAft>
              <a:buFont typeface="Arial" panose="020B0604020202020204" pitchFamily="34" charset="0"/>
              <a:buNone/>
            </a:pPr>
            <a:r>
              <a:rPr lang="en-GB" dirty="0"/>
              <a:t>The government, your local council and other organisations make decisions every day that affect all of our lives. In doing this, they need to decide what they want to achieve and what action they should take – or ask others to take – to make it happen.</a:t>
            </a:r>
          </a:p>
          <a:p>
            <a:pPr marL="0" indent="0">
              <a:spcBef>
                <a:spcPts val="0"/>
              </a:spcBef>
              <a:spcAft>
                <a:spcPts val="1200"/>
              </a:spcAft>
              <a:buFont typeface="Arial" panose="020B0604020202020204" pitchFamily="34" charset="0"/>
              <a:buNone/>
            </a:pPr>
            <a:r>
              <a:rPr lang="en-GB" dirty="0"/>
              <a:t>The next slide will explore who is involved in making these decisions. </a:t>
            </a:r>
          </a:p>
        </p:txBody>
      </p:sp>
      <p:sp>
        <p:nvSpPr>
          <p:cNvPr id="4" name="Slide Number Placeholder 3"/>
          <p:cNvSpPr>
            <a:spLocks noGrp="1"/>
          </p:cNvSpPr>
          <p:nvPr>
            <p:ph type="sldNum" sz="quarter" idx="10"/>
          </p:nvPr>
        </p:nvSpPr>
        <p:spPr/>
        <p:txBody>
          <a:bodyPr/>
          <a:lstStyle/>
          <a:p>
            <a:pPr>
              <a:defRPr/>
            </a:pPr>
            <a:fld id="{C58D91D3-F613-424C-8533-ED568B21AF3C}" type="slidenum">
              <a:rPr lang="en-GB" smtClean="0"/>
              <a:pPr>
                <a:defRPr/>
              </a:pPr>
              <a:t>5</a:t>
            </a:fld>
            <a:endParaRPr lang="en-GB"/>
          </a:p>
        </p:txBody>
      </p:sp>
    </p:spTree>
    <p:extLst>
      <p:ext uri="{BB962C8B-B14F-4D97-AF65-F5344CB8AC3E}">
        <p14:creationId xmlns:p14="http://schemas.microsoft.com/office/powerpoint/2010/main" val="1035363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pPr>
            <a:r>
              <a:rPr lang="en-GB" dirty="0"/>
              <a:t>A policy will often have to pass through a number of layers before it gets to the people it’s designed to help. This diagram shows some of the people and organisations involved (there are many more we haven’t included).</a:t>
            </a:r>
          </a:p>
          <a:p>
            <a:pPr>
              <a:spcBef>
                <a:spcPts val="0"/>
              </a:spcBef>
              <a:spcAft>
                <a:spcPts val="1200"/>
              </a:spcAft>
            </a:pPr>
            <a:r>
              <a:rPr lang="en-GB" dirty="0" smtClean="0"/>
              <a:t>When </a:t>
            </a:r>
            <a:r>
              <a:rPr lang="en-GB" dirty="0"/>
              <a:t>thinking about what needs to change for people with multiple needs it is really important </a:t>
            </a:r>
            <a:r>
              <a:rPr lang="en-GB" dirty="0" smtClean="0"/>
              <a:t>to consider who might make that </a:t>
            </a:r>
            <a:r>
              <a:rPr lang="en-GB" dirty="0"/>
              <a:t>change happen:</a:t>
            </a:r>
          </a:p>
          <a:p>
            <a:pPr marL="171450" marR="0" indent="-171450" algn="l" defTabSz="914400" rtl="0" eaLnBrk="0" fontAlgn="base" latinLnBrk="0" hangingPunct="0">
              <a:lnSpc>
                <a:spcPct val="100000"/>
              </a:lnSpc>
              <a:spcBef>
                <a:spcPts val="0"/>
              </a:spcBef>
              <a:spcAft>
                <a:spcPts val="600"/>
              </a:spcAft>
              <a:buClrTx/>
              <a:buSzTx/>
              <a:buFont typeface="Arial" panose="020B0604020202020204" pitchFamily="34" charset="0"/>
              <a:buChar char="•"/>
              <a:tabLst/>
              <a:defRPr/>
            </a:pPr>
            <a:r>
              <a:rPr lang="en-GB" b="1" baseline="0" dirty="0" smtClean="0"/>
              <a:t>People with multiple needs </a:t>
            </a:r>
            <a:r>
              <a:rPr lang="en-GB" baseline="0" dirty="0" smtClean="0"/>
              <a:t>are experts by experience. They know first-hand what works and make individual choices about change.</a:t>
            </a:r>
          </a:p>
          <a:p>
            <a:pPr marL="171450" lvl="0" indent="-171450">
              <a:spcAft>
                <a:spcPts val="600"/>
              </a:spcAft>
              <a:buFont typeface="Arial" panose="020B0604020202020204" pitchFamily="34" charset="0"/>
              <a:buChar char="•"/>
            </a:pPr>
            <a:r>
              <a:rPr lang="en-GB" b="1" dirty="0"/>
              <a:t>Frontline </a:t>
            </a:r>
            <a:r>
              <a:rPr lang="en-GB" b="1" dirty="0" smtClean="0"/>
              <a:t>services </a:t>
            </a:r>
            <a:r>
              <a:rPr lang="en-GB" dirty="0" smtClean="0"/>
              <a:t>work </a:t>
            </a:r>
            <a:r>
              <a:rPr lang="en-GB" dirty="0"/>
              <a:t>directly with people and have a key role to play in how support is </a:t>
            </a:r>
            <a:r>
              <a:rPr lang="en-GB" dirty="0" smtClean="0"/>
              <a:t>delivered.</a:t>
            </a:r>
          </a:p>
          <a:p>
            <a:pPr marL="171450" lvl="0" indent="-171450">
              <a:spcAft>
                <a:spcPts val="600"/>
              </a:spcAft>
              <a:buFont typeface="Arial" panose="020B0604020202020204" pitchFamily="34" charset="0"/>
              <a:buChar char="•"/>
            </a:pPr>
            <a:r>
              <a:rPr lang="en-GB" b="1" dirty="0" smtClean="0"/>
              <a:t>Local decision-makers, </a:t>
            </a:r>
            <a:r>
              <a:rPr lang="en-GB" dirty="0" smtClean="0"/>
              <a:t>such</a:t>
            </a:r>
            <a:r>
              <a:rPr lang="en-GB" b="1" dirty="0" smtClean="0"/>
              <a:t> </a:t>
            </a:r>
            <a:r>
              <a:rPr lang="en-GB" dirty="0"/>
              <a:t>as councils and </a:t>
            </a:r>
            <a:r>
              <a:rPr lang="en-GB" dirty="0" smtClean="0"/>
              <a:t>NHS Clinical </a:t>
            </a:r>
            <a:r>
              <a:rPr lang="en-GB" dirty="0"/>
              <a:t>Commissioning </a:t>
            </a:r>
            <a:r>
              <a:rPr lang="en-GB" dirty="0" smtClean="0"/>
              <a:t>Groups, </a:t>
            </a:r>
            <a:r>
              <a:rPr lang="en-GB" dirty="0"/>
              <a:t>decide which services to commission, how money is spent, and how services operate. </a:t>
            </a:r>
            <a:endParaRPr lang="en-GB" dirty="0" smtClean="0"/>
          </a:p>
          <a:p>
            <a:pPr marL="171450" lvl="0" indent="-171450">
              <a:spcAft>
                <a:spcPts val="600"/>
              </a:spcAft>
              <a:buFont typeface="Arial" panose="020B0604020202020204" pitchFamily="34" charset="0"/>
              <a:buChar char="•"/>
            </a:pPr>
            <a:r>
              <a:rPr lang="en-GB" b="1" dirty="0" smtClean="0"/>
              <a:t>National government </a:t>
            </a:r>
            <a:r>
              <a:rPr lang="en-GB" dirty="0"/>
              <a:t>includes</a:t>
            </a:r>
            <a:r>
              <a:rPr lang="en-GB" b="1" dirty="0"/>
              <a:t> </a:t>
            </a:r>
            <a:r>
              <a:rPr lang="en-GB" dirty="0"/>
              <a:t>MPs (Members of Parliament) and civil servants.  MPs are elected to represent their area and the decisions they make impact on local decision makers and frontline services. Some MPs have special responsibilities in government as Ministers. Civil servants also work nationally. These are people who work for the government, but are not politicians. They put the decisions of Ministers into practice, and provide expert advice to them, so </a:t>
            </a:r>
            <a:r>
              <a:rPr lang="en-GB" dirty="0" smtClean="0"/>
              <a:t>they are </a:t>
            </a:r>
            <a:r>
              <a:rPr lang="en-GB" dirty="0"/>
              <a:t>really good people to meet with.  </a:t>
            </a:r>
          </a:p>
          <a:p>
            <a:pPr marR="0" algn="l" defTabSz="914400" rtl="0" eaLnBrk="0" fontAlgn="base" latinLnBrk="0" hangingPunct="0">
              <a:lnSpc>
                <a:spcPct val="100000"/>
              </a:lnSpc>
              <a:spcBef>
                <a:spcPts val="0"/>
              </a:spcBef>
              <a:spcAft>
                <a:spcPts val="1200"/>
              </a:spcAft>
              <a:buClrTx/>
              <a:buSzTx/>
              <a:tabLst/>
              <a:defRPr/>
            </a:pPr>
            <a:endParaRPr lang="en-GB" baseline="0" dirty="0" smtClean="0"/>
          </a:p>
        </p:txBody>
      </p:sp>
      <p:sp>
        <p:nvSpPr>
          <p:cNvPr id="4" name="Slide Number Placeholder 3"/>
          <p:cNvSpPr>
            <a:spLocks noGrp="1"/>
          </p:cNvSpPr>
          <p:nvPr>
            <p:ph type="sldNum" sz="quarter" idx="10"/>
          </p:nvPr>
        </p:nvSpPr>
        <p:spPr/>
        <p:txBody>
          <a:bodyPr/>
          <a:lstStyle/>
          <a:p>
            <a:pPr>
              <a:defRPr/>
            </a:pPr>
            <a:fld id="{C58D91D3-F613-424C-8533-ED568B21AF3C}" type="slidenum">
              <a:rPr lang="en-GB" smtClean="0"/>
              <a:pPr>
                <a:defRPr/>
              </a:pPr>
              <a:t>6</a:t>
            </a:fld>
            <a:endParaRPr lang="en-GB" dirty="0"/>
          </a:p>
        </p:txBody>
      </p:sp>
    </p:spTree>
    <p:extLst>
      <p:ext uri="{BB962C8B-B14F-4D97-AF65-F5344CB8AC3E}">
        <p14:creationId xmlns:p14="http://schemas.microsoft.com/office/powerpoint/2010/main" val="1606822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spcAft>
                <a:spcPts val="1200"/>
              </a:spcAft>
              <a:buFont typeface="Arial" panose="020B0604020202020204" pitchFamily="34" charset="0"/>
              <a:buNone/>
            </a:pPr>
            <a:r>
              <a:rPr lang="en-GB" dirty="0"/>
              <a:t>When we say experts by experience, we mean people who are experiencing multiple needs.</a:t>
            </a:r>
          </a:p>
          <a:p>
            <a:pPr marL="0" indent="0">
              <a:spcBef>
                <a:spcPts val="0"/>
              </a:spcBef>
              <a:spcAft>
                <a:spcPts val="1200"/>
              </a:spcAft>
              <a:buFont typeface="Arial" panose="020B0604020202020204" pitchFamily="34" charset="0"/>
              <a:buNone/>
            </a:pPr>
            <a:r>
              <a:rPr lang="en-GB" dirty="0" smtClean="0"/>
              <a:t>And </a:t>
            </a:r>
            <a:r>
              <a:rPr lang="en-GB" dirty="0"/>
              <a:t>we can use lots of different methods to try and persuade people to act on certain issues. Some examples might include:</a:t>
            </a:r>
          </a:p>
          <a:p>
            <a:pPr marL="171450" indent="-171450">
              <a:spcBef>
                <a:spcPts val="0"/>
              </a:spcBef>
              <a:spcAft>
                <a:spcPts val="600"/>
              </a:spcAft>
              <a:buFont typeface="Arial" panose="020B0604020202020204" pitchFamily="34" charset="0"/>
              <a:buChar char="•"/>
            </a:pPr>
            <a:r>
              <a:rPr lang="en-GB" dirty="0" smtClean="0"/>
              <a:t>meeting </a:t>
            </a:r>
            <a:r>
              <a:rPr lang="en-GB" dirty="0"/>
              <a:t>with MPs, civil servants councillors and other officials;</a:t>
            </a:r>
          </a:p>
          <a:p>
            <a:pPr marL="171450" indent="-171450">
              <a:spcBef>
                <a:spcPts val="0"/>
              </a:spcBef>
              <a:spcAft>
                <a:spcPts val="600"/>
              </a:spcAft>
              <a:buFont typeface="Arial" panose="020B0604020202020204" pitchFamily="34" charset="0"/>
              <a:buChar char="•"/>
            </a:pPr>
            <a:r>
              <a:rPr lang="en-GB" dirty="0"/>
              <a:t>writing letters and asking questions;</a:t>
            </a:r>
          </a:p>
          <a:p>
            <a:pPr marL="171450" indent="-171450">
              <a:spcBef>
                <a:spcPts val="0"/>
              </a:spcBef>
              <a:spcAft>
                <a:spcPts val="600"/>
              </a:spcAft>
              <a:buFont typeface="Arial" panose="020B0604020202020204" pitchFamily="34" charset="0"/>
              <a:buChar char="•"/>
            </a:pPr>
            <a:r>
              <a:rPr lang="en-GB" dirty="0"/>
              <a:t>doing research and writing reports; and</a:t>
            </a:r>
          </a:p>
          <a:p>
            <a:pPr marL="171450" indent="-171450">
              <a:spcBef>
                <a:spcPts val="0"/>
              </a:spcBef>
              <a:spcAft>
                <a:spcPts val="600"/>
              </a:spcAft>
              <a:buFont typeface="Arial" panose="020B0604020202020204" pitchFamily="34" charset="0"/>
              <a:buChar char="•"/>
            </a:pPr>
            <a:r>
              <a:rPr lang="en-GB" dirty="0" smtClean="0"/>
              <a:t>campaigning </a:t>
            </a:r>
            <a:r>
              <a:rPr lang="en-GB" dirty="0"/>
              <a:t>(in the newspapers and on the internet).</a:t>
            </a:r>
          </a:p>
        </p:txBody>
      </p:sp>
      <p:sp>
        <p:nvSpPr>
          <p:cNvPr id="4" name="Slide Number Placeholder 3"/>
          <p:cNvSpPr>
            <a:spLocks noGrp="1"/>
          </p:cNvSpPr>
          <p:nvPr>
            <p:ph type="sldNum" sz="quarter" idx="10"/>
          </p:nvPr>
        </p:nvSpPr>
        <p:spPr/>
        <p:txBody>
          <a:bodyPr/>
          <a:lstStyle/>
          <a:p>
            <a:pPr>
              <a:defRPr/>
            </a:pPr>
            <a:fld id="{C58D91D3-F613-424C-8533-ED568B21AF3C}" type="slidenum">
              <a:rPr lang="en-GB" smtClean="0"/>
              <a:pPr>
                <a:defRPr/>
              </a:pPr>
              <a:t>7</a:t>
            </a:fld>
            <a:endParaRPr lang="en-GB"/>
          </a:p>
        </p:txBody>
      </p:sp>
    </p:spTree>
    <p:extLst>
      <p:ext uri="{BB962C8B-B14F-4D97-AF65-F5344CB8AC3E}">
        <p14:creationId xmlns:p14="http://schemas.microsoft.com/office/powerpoint/2010/main" val="2784348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latinLnBrk="0">
              <a:lnSpc>
                <a:spcPct val="100000"/>
              </a:lnSpc>
              <a:spcBef>
                <a:spcPts val="0"/>
              </a:spcBef>
              <a:spcAft>
                <a:spcPts val="1200"/>
              </a:spcAft>
              <a:buClrTx/>
              <a:buSzTx/>
              <a:buFont typeface="Arial" panose="020B0604020202020204" pitchFamily="34" charset="0"/>
              <a:buNone/>
              <a:tabLst/>
              <a:defRPr/>
            </a:pPr>
            <a:r>
              <a:rPr lang="en-GB" dirty="0"/>
              <a:t>At this point, </a:t>
            </a:r>
            <a:r>
              <a:rPr lang="en-GB" dirty="0" smtClean="0"/>
              <a:t>you can open up </a:t>
            </a:r>
            <a:r>
              <a:rPr lang="en-GB" dirty="0"/>
              <a:t>the discussion. </a:t>
            </a:r>
          </a:p>
          <a:p>
            <a:pPr marL="0" marR="0" indent="0" defTabSz="914400" latinLnBrk="0">
              <a:lnSpc>
                <a:spcPct val="100000"/>
              </a:lnSpc>
              <a:spcBef>
                <a:spcPts val="0"/>
              </a:spcBef>
              <a:spcAft>
                <a:spcPts val="1200"/>
              </a:spcAft>
              <a:buClrTx/>
              <a:buSzTx/>
              <a:buFont typeface="Arial" panose="020B0604020202020204" pitchFamily="34" charset="0"/>
              <a:buNone/>
              <a:tabLst/>
              <a:defRPr/>
            </a:pPr>
            <a:r>
              <a:rPr lang="en-GB" dirty="0" smtClean="0"/>
              <a:t>Tell the group that over </a:t>
            </a:r>
            <a:r>
              <a:rPr lang="en-GB" dirty="0"/>
              <a:t>the next few slides, we’re going to look at three things: </a:t>
            </a:r>
            <a:endParaRPr lang="en-GB" dirty="0" smtClean="0"/>
          </a:p>
          <a:p>
            <a:pPr marL="228600" marR="0" indent="-228600" defTabSz="914400" latinLnBrk="0">
              <a:lnSpc>
                <a:spcPct val="100000"/>
              </a:lnSpc>
              <a:spcBef>
                <a:spcPts val="0"/>
              </a:spcBef>
              <a:spcAft>
                <a:spcPts val="600"/>
              </a:spcAft>
              <a:buClrTx/>
              <a:buSzTx/>
              <a:buFont typeface="+mj-lt"/>
              <a:buAutoNum type="arabicPeriod"/>
              <a:tabLst/>
              <a:defRPr/>
            </a:pPr>
            <a:r>
              <a:rPr lang="en-GB" dirty="0" smtClean="0"/>
              <a:t>what </a:t>
            </a:r>
            <a:r>
              <a:rPr lang="en-GB" dirty="0"/>
              <a:t>people’s experiences of multiple needs </a:t>
            </a:r>
            <a:r>
              <a:rPr lang="en-GB" dirty="0" smtClean="0"/>
              <a:t>are (this slide);</a:t>
            </a:r>
          </a:p>
          <a:p>
            <a:pPr marL="228600" marR="0" indent="-228600" defTabSz="914400" latinLnBrk="0">
              <a:lnSpc>
                <a:spcPct val="100000"/>
              </a:lnSpc>
              <a:spcBef>
                <a:spcPts val="0"/>
              </a:spcBef>
              <a:spcAft>
                <a:spcPts val="600"/>
              </a:spcAft>
              <a:buClrTx/>
              <a:buSzTx/>
              <a:buFont typeface="+mj-lt"/>
              <a:buAutoNum type="arabicPeriod"/>
              <a:tabLst/>
              <a:defRPr/>
            </a:pPr>
            <a:r>
              <a:rPr lang="en-GB" dirty="0" smtClean="0"/>
              <a:t>how </a:t>
            </a:r>
            <a:r>
              <a:rPr lang="en-GB" dirty="0"/>
              <a:t>they might be different in an ideal world; </a:t>
            </a:r>
            <a:endParaRPr lang="en-GB" dirty="0" smtClean="0"/>
          </a:p>
          <a:p>
            <a:pPr marL="228600" marR="0" indent="-228600" defTabSz="914400" latinLnBrk="0">
              <a:lnSpc>
                <a:spcPct val="100000"/>
              </a:lnSpc>
              <a:spcBef>
                <a:spcPts val="0"/>
              </a:spcBef>
              <a:spcAft>
                <a:spcPts val="600"/>
              </a:spcAft>
              <a:buClrTx/>
              <a:buSzTx/>
              <a:buFont typeface="+mj-lt"/>
              <a:buAutoNum type="arabicPeriod"/>
              <a:tabLst/>
              <a:defRPr/>
            </a:pPr>
            <a:r>
              <a:rPr lang="en-GB" dirty="0" smtClean="0"/>
              <a:t>and </a:t>
            </a:r>
            <a:r>
              <a:rPr lang="en-GB" dirty="0"/>
              <a:t>finally what </a:t>
            </a:r>
            <a:r>
              <a:rPr lang="en-GB"/>
              <a:t>might </a:t>
            </a:r>
            <a:r>
              <a:rPr lang="en-GB" smtClean="0"/>
              <a:t>help to </a:t>
            </a:r>
            <a:r>
              <a:rPr lang="en-GB" dirty="0"/>
              <a:t>change that. </a:t>
            </a:r>
          </a:p>
          <a:p>
            <a:pPr marL="0" marR="0" indent="0" defTabSz="914400" latinLnBrk="0">
              <a:lnSpc>
                <a:spcPct val="100000"/>
              </a:lnSpc>
              <a:spcBef>
                <a:spcPts val="0"/>
              </a:spcBef>
              <a:spcAft>
                <a:spcPts val="1200"/>
              </a:spcAft>
              <a:buClrTx/>
              <a:buSzTx/>
              <a:buFont typeface="Arial" panose="020B0604020202020204" pitchFamily="34" charset="0"/>
              <a:buNone/>
              <a:tabLst/>
              <a:defRPr/>
            </a:pPr>
            <a:r>
              <a:rPr lang="en-GB" dirty="0" smtClean="0"/>
              <a:t>People </a:t>
            </a:r>
            <a:r>
              <a:rPr lang="en-GB" dirty="0"/>
              <a:t>can either talk about their own experiences, or if they would feel more comfortable, use the </a:t>
            </a:r>
            <a:r>
              <a:rPr lang="en-GB" dirty="0" smtClean="0"/>
              <a:t>fictional characters on </a:t>
            </a:r>
            <a:r>
              <a:rPr lang="en-GB" dirty="0"/>
              <a:t>the slides.</a:t>
            </a:r>
          </a:p>
          <a:p>
            <a:pPr marL="0" marR="0" indent="0" defTabSz="914400" latinLnBrk="0">
              <a:lnSpc>
                <a:spcPct val="100000"/>
              </a:lnSpc>
              <a:spcBef>
                <a:spcPts val="0"/>
              </a:spcBef>
              <a:spcAft>
                <a:spcPts val="1200"/>
              </a:spcAft>
              <a:buClrTx/>
              <a:buSzTx/>
              <a:buFont typeface="Arial" panose="020B0604020202020204" pitchFamily="34" charset="0"/>
              <a:buNone/>
              <a:tabLst/>
              <a:defRPr/>
            </a:pPr>
            <a:r>
              <a:rPr lang="en-GB" dirty="0"/>
              <a:t>Although we want the focus of the workshop to be as positive and as possible, </a:t>
            </a:r>
            <a:r>
              <a:rPr lang="en-GB" dirty="0" smtClean="0"/>
              <a:t>for this slide you </a:t>
            </a:r>
            <a:r>
              <a:rPr lang="en-GB" dirty="0"/>
              <a:t>might encourage people to think about some of the issues they or the people they are supporting have experienced. </a:t>
            </a:r>
          </a:p>
          <a:p>
            <a:pPr marL="0" marR="0" indent="0" defTabSz="914400" latinLnBrk="0">
              <a:lnSpc>
                <a:spcPct val="100000"/>
              </a:lnSpc>
              <a:spcBef>
                <a:spcPts val="0"/>
              </a:spcBef>
              <a:spcAft>
                <a:spcPts val="1200"/>
              </a:spcAft>
              <a:buClrTx/>
              <a:buSzTx/>
              <a:buFont typeface="Arial" panose="020B0604020202020204" pitchFamily="34" charset="0"/>
              <a:buNone/>
              <a:tabLst/>
              <a:defRPr/>
            </a:pPr>
            <a:r>
              <a:rPr lang="en-GB" dirty="0"/>
              <a:t>Plan to spend about 10 minutes talking about this</a:t>
            </a:r>
          </a:p>
        </p:txBody>
      </p:sp>
      <p:sp>
        <p:nvSpPr>
          <p:cNvPr id="4" name="Slide Number Placeholder 3"/>
          <p:cNvSpPr>
            <a:spLocks noGrp="1"/>
          </p:cNvSpPr>
          <p:nvPr>
            <p:ph type="sldNum" sz="quarter" idx="10"/>
          </p:nvPr>
        </p:nvSpPr>
        <p:spPr/>
        <p:txBody>
          <a:bodyPr/>
          <a:lstStyle/>
          <a:p>
            <a:pPr>
              <a:defRPr/>
            </a:pPr>
            <a:fld id="{C58D91D3-F613-424C-8533-ED568B21AF3C}" type="slidenum">
              <a:rPr lang="en-GB" smtClean="0"/>
              <a:pPr>
                <a:defRPr/>
              </a:pPr>
              <a:t>8</a:t>
            </a:fld>
            <a:endParaRPr lang="en-GB"/>
          </a:p>
        </p:txBody>
      </p:sp>
    </p:spTree>
    <p:extLst>
      <p:ext uri="{BB962C8B-B14F-4D97-AF65-F5344CB8AC3E}">
        <p14:creationId xmlns:p14="http://schemas.microsoft.com/office/powerpoint/2010/main" val="1835411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defRPr/>
            </a:pPr>
            <a:r>
              <a:rPr lang="en-GB" dirty="0"/>
              <a:t>Hopefully in the last discussion, people have begun to think about what some of the problems or issues are for people experiencing multiple needs. </a:t>
            </a:r>
          </a:p>
          <a:p>
            <a:pPr>
              <a:spcBef>
                <a:spcPts val="0"/>
              </a:spcBef>
              <a:spcAft>
                <a:spcPts val="1200"/>
              </a:spcAft>
              <a:defRPr/>
            </a:pPr>
            <a:r>
              <a:rPr lang="en-GB" dirty="0" smtClean="0"/>
              <a:t>On this slide,</a:t>
            </a:r>
            <a:r>
              <a:rPr lang="en-GB" baseline="0" dirty="0" smtClean="0"/>
              <a:t> yo</a:t>
            </a:r>
            <a:r>
              <a:rPr lang="en-GB" dirty="0" smtClean="0"/>
              <a:t>u </a:t>
            </a:r>
            <a:r>
              <a:rPr lang="en-GB" dirty="0"/>
              <a:t>can ask them to start thinking about the solutions. It can help to encourage people to be as positive as possible: by thinking about what has worked, you can start to explore where else this ‘good practice’ can take place.</a:t>
            </a:r>
          </a:p>
          <a:p>
            <a:pPr>
              <a:spcBef>
                <a:spcPts val="0"/>
              </a:spcBef>
              <a:spcAft>
                <a:spcPts val="1200"/>
              </a:spcAft>
              <a:defRPr/>
            </a:pPr>
            <a:r>
              <a:rPr lang="en-GB" dirty="0"/>
              <a:t>This discussion needs to be as broad as possible, and you or someone else should write people’s ideas on flip charts, or something similar. These ideas, especially the ones relating to the last question, will be shaped in the next part of the workshop.</a:t>
            </a:r>
          </a:p>
          <a:p>
            <a:pPr>
              <a:spcBef>
                <a:spcPts val="0"/>
              </a:spcBef>
              <a:spcAft>
                <a:spcPts val="1200"/>
              </a:spcAft>
              <a:defRPr/>
            </a:pPr>
            <a:r>
              <a:rPr lang="en-GB" dirty="0"/>
              <a:t>Plan to spend about 15 minutes thinking of possible solutions</a:t>
            </a:r>
          </a:p>
        </p:txBody>
      </p:sp>
      <p:sp>
        <p:nvSpPr>
          <p:cNvPr id="4" name="Slide Number Placeholder 3"/>
          <p:cNvSpPr>
            <a:spLocks noGrp="1"/>
          </p:cNvSpPr>
          <p:nvPr>
            <p:ph type="sldNum" sz="quarter" idx="10"/>
          </p:nvPr>
        </p:nvSpPr>
        <p:spPr/>
        <p:txBody>
          <a:bodyPr/>
          <a:lstStyle/>
          <a:p>
            <a:pPr>
              <a:defRPr/>
            </a:pPr>
            <a:fld id="{C58D91D3-F613-424C-8533-ED568B21AF3C}" type="slidenum">
              <a:rPr lang="en-GB" smtClean="0"/>
              <a:pPr>
                <a:defRPr/>
              </a:pPr>
              <a:t>9</a:t>
            </a:fld>
            <a:endParaRPr lang="en-GB"/>
          </a:p>
        </p:txBody>
      </p:sp>
    </p:spTree>
    <p:extLst>
      <p:ext uri="{BB962C8B-B14F-4D97-AF65-F5344CB8AC3E}">
        <p14:creationId xmlns:p14="http://schemas.microsoft.com/office/powerpoint/2010/main" val="1522993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79390" y="332570"/>
            <a:ext cx="8569190" cy="1224170"/>
          </a:xfrm>
        </p:spPr>
        <p:txBody>
          <a:bodyPr anchor="t" anchorCtr="0"/>
          <a:lstStyle>
            <a:lvl1pPr>
              <a:defRPr>
                <a:solidFill>
                  <a:srgbClr val="283583"/>
                </a:solidFill>
                <a:latin typeface="Minion Pro" panose="02040503050306020203" pitchFamily="18" charset="0"/>
              </a:defRPr>
            </a:lvl1pPr>
          </a:lstStyle>
          <a:p>
            <a:r>
              <a:rPr lang="en-US" dirty="0"/>
              <a:t>Click to edit Master title style</a:t>
            </a:r>
          </a:p>
        </p:txBody>
      </p:sp>
      <p:sp>
        <p:nvSpPr>
          <p:cNvPr id="4099" name="Rectangle 3"/>
          <p:cNvSpPr>
            <a:spLocks noGrp="1" noChangeArrowheads="1"/>
          </p:cNvSpPr>
          <p:nvPr>
            <p:ph type="subTitle" idx="1"/>
          </p:nvPr>
        </p:nvSpPr>
        <p:spPr>
          <a:xfrm>
            <a:off x="179390" y="1484730"/>
            <a:ext cx="8641200" cy="4608640"/>
          </a:xfrm>
        </p:spPr>
        <p:txBody>
          <a:bodyPr/>
          <a:lstStyle>
            <a:lvl1pPr marL="0" indent="0" algn="l">
              <a:spcBef>
                <a:spcPts val="0"/>
              </a:spcBef>
              <a:spcAft>
                <a:spcPts val="1800"/>
              </a:spcAft>
              <a:buFontTx/>
              <a:buNone/>
              <a:defRPr sz="2400" b="0">
                <a:solidFill>
                  <a:schemeClr val="tx1"/>
                </a:solidFill>
              </a:defRPr>
            </a:lvl1pPr>
            <a:lvl2pPr marL="800100" indent="-342900" algn="l">
              <a:spcBef>
                <a:spcPts val="0"/>
              </a:spcBef>
              <a:spcAft>
                <a:spcPts val="1800"/>
              </a:spcAft>
              <a:buFontTx/>
              <a:buBlip>
                <a:blip r:embed="rId2"/>
              </a:buBlip>
              <a:defRPr sz="2400" b="0">
                <a:solidFill>
                  <a:schemeClr val="tx1"/>
                </a:solidFill>
              </a:defRPr>
            </a:lvl2pPr>
            <a:lvl3pPr algn="l">
              <a:spcBef>
                <a:spcPts val="0"/>
              </a:spcBef>
              <a:spcAft>
                <a:spcPts val="1800"/>
              </a:spcAft>
              <a:defRPr sz="2400" b="0">
                <a:solidFill>
                  <a:schemeClr val="tx1"/>
                </a:solidFill>
              </a:defRPr>
            </a:lvl3pPr>
            <a:lvl4pPr algn="l">
              <a:spcBef>
                <a:spcPts val="0"/>
              </a:spcBef>
              <a:spcAft>
                <a:spcPts val="1800"/>
              </a:spcAft>
              <a:defRPr sz="2400" b="0">
                <a:solidFill>
                  <a:schemeClr val="tx1"/>
                </a:solidFill>
              </a:defRPr>
            </a:lvl4pPr>
            <a:lvl5pPr algn="l">
              <a:spcBef>
                <a:spcPts val="0"/>
              </a:spcBef>
              <a:spcAft>
                <a:spcPts val="1800"/>
              </a:spcAft>
              <a:defRPr sz="2400" b="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38280035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328613"/>
            <a:ext cx="8208962" cy="108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a:t>
            </a:r>
          </a:p>
        </p:txBody>
      </p:sp>
      <p:sp>
        <p:nvSpPr>
          <p:cNvPr id="1027" name="Rectangle 3"/>
          <p:cNvSpPr>
            <a:spLocks noGrp="1" noChangeArrowheads="1"/>
          </p:cNvSpPr>
          <p:nvPr>
            <p:ph type="body" idx="1"/>
          </p:nvPr>
        </p:nvSpPr>
        <p:spPr bwMode="auto">
          <a:xfrm>
            <a:off x="468313" y="1700213"/>
            <a:ext cx="82296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7" name="Rectangle 5"/>
          <p:cNvSpPr>
            <a:spLocks noGrp="1" noChangeArrowheads="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8" name="Rectangle 6"/>
          <p:cNvSpPr>
            <a:spLocks noGrp="1" noChangeArrowheads="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341B18BE-AE56-488C-8BDD-F429B95132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4"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4400" b="1">
          <a:solidFill>
            <a:srgbClr val="410082"/>
          </a:solidFill>
          <a:latin typeface="Arial" charset="0"/>
          <a:ea typeface="+mj-ea"/>
          <a:cs typeface="+mj-cs"/>
        </a:defRPr>
      </a:lvl1pPr>
      <a:lvl2pPr algn="l" rtl="0" eaLnBrk="0" fontAlgn="base" hangingPunct="0">
        <a:spcBef>
          <a:spcPct val="0"/>
        </a:spcBef>
        <a:spcAft>
          <a:spcPct val="0"/>
        </a:spcAft>
        <a:defRPr sz="4400" b="1">
          <a:solidFill>
            <a:srgbClr val="410082"/>
          </a:solidFill>
          <a:latin typeface="Arial" charset="0"/>
        </a:defRPr>
      </a:lvl2pPr>
      <a:lvl3pPr algn="l" rtl="0" eaLnBrk="0" fontAlgn="base" hangingPunct="0">
        <a:spcBef>
          <a:spcPct val="0"/>
        </a:spcBef>
        <a:spcAft>
          <a:spcPct val="0"/>
        </a:spcAft>
        <a:defRPr sz="4400" b="1">
          <a:solidFill>
            <a:srgbClr val="410082"/>
          </a:solidFill>
          <a:latin typeface="Arial" charset="0"/>
        </a:defRPr>
      </a:lvl3pPr>
      <a:lvl4pPr algn="l" rtl="0" eaLnBrk="0" fontAlgn="base" hangingPunct="0">
        <a:spcBef>
          <a:spcPct val="0"/>
        </a:spcBef>
        <a:spcAft>
          <a:spcPct val="0"/>
        </a:spcAft>
        <a:defRPr sz="4400" b="1">
          <a:solidFill>
            <a:srgbClr val="410082"/>
          </a:solidFill>
          <a:latin typeface="Arial" charset="0"/>
        </a:defRPr>
      </a:lvl4pPr>
      <a:lvl5pPr algn="l" rtl="0" eaLnBrk="0" fontAlgn="base" hangingPunct="0">
        <a:spcBef>
          <a:spcPct val="0"/>
        </a:spcBef>
        <a:spcAft>
          <a:spcPct val="0"/>
        </a:spcAft>
        <a:defRPr sz="4400" b="1">
          <a:solidFill>
            <a:srgbClr val="410082"/>
          </a:solidFill>
          <a:latin typeface="Arial" charset="0"/>
        </a:defRPr>
      </a:lvl5pPr>
      <a:lvl6pPr marL="457200" algn="l" rtl="0" fontAlgn="base">
        <a:spcBef>
          <a:spcPct val="0"/>
        </a:spcBef>
        <a:spcAft>
          <a:spcPct val="0"/>
        </a:spcAft>
        <a:defRPr sz="4400">
          <a:solidFill>
            <a:srgbClr val="3A9DC1"/>
          </a:solidFill>
          <a:latin typeface="Arial" charset="0"/>
        </a:defRPr>
      </a:lvl6pPr>
      <a:lvl7pPr marL="914400" algn="l" rtl="0" fontAlgn="base">
        <a:spcBef>
          <a:spcPct val="0"/>
        </a:spcBef>
        <a:spcAft>
          <a:spcPct val="0"/>
        </a:spcAft>
        <a:defRPr sz="4400">
          <a:solidFill>
            <a:srgbClr val="3A9DC1"/>
          </a:solidFill>
          <a:latin typeface="Arial" charset="0"/>
        </a:defRPr>
      </a:lvl7pPr>
      <a:lvl8pPr marL="1371600" algn="l" rtl="0" fontAlgn="base">
        <a:spcBef>
          <a:spcPct val="0"/>
        </a:spcBef>
        <a:spcAft>
          <a:spcPct val="0"/>
        </a:spcAft>
        <a:defRPr sz="4400">
          <a:solidFill>
            <a:srgbClr val="3A9DC1"/>
          </a:solidFill>
          <a:latin typeface="Arial" charset="0"/>
        </a:defRPr>
      </a:lvl8pPr>
      <a:lvl9pPr marL="1828800" algn="l" rtl="0" fontAlgn="base">
        <a:spcBef>
          <a:spcPct val="0"/>
        </a:spcBef>
        <a:spcAft>
          <a:spcPct val="0"/>
        </a:spcAft>
        <a:defRPr sz="4400">
          <a:solidFill>
            <a:srgbClr val="3A9DC1"/>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inion Pro" panose="02040503050306020203"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Minion Pro" panose="02040503050306020203" pitchFamily="18" charset="0"/>
        </a:defRPr>
      </a:lvl2pPr>
      <a:lvl3pPr marL="1143000" indent="-228600" algn="l" rtl="0" eaLnBrk="0" fontAlgn="base" hangingPunct="0">
        <a:spcBef>
          <a:spcPct val="20000"/>
        </a:spcBef>
        <a:spcAft>
          <a:spcPct val="0"/>
        </a:spcAft>
        <a:buChar char="•"/>
        <a:defRPr sz="2400">
          <a:solidFill>
            <a:schemeClr val="tx1"/>
          </a:solidFill>
          <a:latin typeface="Minion Pro" panose="02040503050306020203" pitchFamily="18" charset="0"/>
        </a:defRPr>
      </a:lvl3pPr>
      <a:lvl4pPr marL="1600200" indent="-228600" algn="l" rtl="0" eaLnBrk="0" fontAlgn="base" hangingPunct="0">
        <a:spcBef>
          <a:spcPct val="20000"/>
        </a:spcBef>
        <a:spcAft>
          <a:spcPct val="0"/>
        </a:spcAft>
        <a:buChar char="–"/>
        <a:defRPr sz="2000">
          <a:solidFill>
            <a:schemeClr val="tx1"/>
          </a:solidFill>
          <a:latin typeface="Minion Pro" panose="02040503050306020203" pitchFamily="18" charset="0"/>
        </a:defRPr>
      </a:lvl4pPr>
      <a:lvl5pPr marL="2057400" indent="-228600" algn="l" rtl="0" eaLnBrk="0" fontAlgn="base" hangingPunct="0">
        <a:spcBef>
          <a:spcPct val="20000"/>
        </a:spcBef>
        <a:spcAft>
          <a:spcPct val="0"/>
        </a:spcAft>
        <a:buChar char="»"/>
        <a:defRPr sz="2000">
          <a:solidFill>
            <a:schemeClr val="tx1"/>
          </a:solidFill>
          <a:latin typeface="Minion Pro" panose="02040503050306020203"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voices@meam.org.uk"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467430" y="476590"/>
            <a:ext cx="8569190" cy="3960550"/>
          </a:xfrm>
        </p:spPr>
        <p:txBody>
          <a:bodyPr anchor="t" anchorCtr="0"/>
          <a:lstStyle/>
          <a:p>
            <a:r>
              <a:rPr lang="en-GB" altLang="en-US" dirty="0" smtClean="0">
                <a:solidFill>
                  <a:srgbClr val="283583"/>
                </a:solidFill>
              </a:rPr>
              <a:t>What should the next government do for people with multiple needs?</a:t>
            </a:r>
            <a:r>
              <a:rPr lang="en-GB" altLang="en-US" sz="3600" dirty="0" smtClean="0">
                <a:solidFill>
                  <a:srgbClr val="283583"/>
                </a:solidFill>
              </a:rPr>
              <a:t/>
            </a:r>
            <a:br>
              <a:rPr lang="en-GB" altLang="en-US" sz="3600" dirty="0" smtClean="0">
                <a:solidFill>
                  <a:srgbClr val="283583"/>
                </a:solidFill>
              </a:rPr>
            </a:br>
            <a:r>
              <a:rPr lang="en-GB" altLang="en-US" sz="3600" dirty="0">
                <a:solidFill>
                  <a:srgbClr val="283583"/>
                </a:solidFill>
                <a:latin typeface="Minion Pro" panose="02040503050306020203" pitchFamily="18" charset="0"/>
              </a:rPr>
              <a:t/>
            </a:r>
            <a:br>
              <a:rPr lang="en-GB" altLang="en-US" sz="3600" dirty="0">
                <a:solidFill>
                  <a:srgbClr val="283583"/>
                </a:solidFill>
                <a:latin typeface="Minion Pro" panose="02040503050306020203" pitchFamily="18" charset="0"/>
              </a:rPr>
            </a:br>
            <a:r>
              <a:rPr lang="en-GB" altLang="en-US" sz="3600" b="0" dirty="0" smtClean="0">
                <a:solidFill>
                  <a:srgbClr val="283583"/>
                </a:solidFill>
                <a:latin typeface="Minion Pro" panose="02040503050306020203" pitchFamily="18" charset="0"/>
              </a:rPr>
              <a:t>Date:                     </a:t>
            </a:r>
            <a:br>
              <a:rPr lang="en-GB" altLang="en-US" sz="3600" b="0" dirty="0" smtClean="0">
                <a:solidFill>
                  <a:srgbClr val="283583"/>
                </a:solidFill>
                <a:latin typeface="Minion Pro" panose="02040503050306020203" pitchFamily="18" charset="0"/>
              </a:rPr>
            </a:br>
            <a:r>
              <a:rPr lang="en-GB" altLang="en-US" sz="3600" b="0" dirty="0" smtClean="0">
                <a:solidFill>
                  <a:srgbClr val="283583"/>
                </a:solidFill>
                <a:latin typeface="Minion Pro" panose="02040503050306020203" pitchFamily="18" charset="0"/>
              </a:rPr>
              <a:t>Location:</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450" y="4776176"/>
            <a:ext cx="5184720" cy="1520851"/>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8280" y="5370088"/>
            <a:ext cx="1872260" cy="926939"/>
          </a:xfrm>
          <a:prstGeom prst="rect">
            <a:avLst/>
          </a:prstGeom>
        </p:spPr>
      </p:pic>
      <p:sp>
        <p:nvSpPr>
          <p:cNvPr id="4" name="TextBox 3"/>
          <p:cNvSpPr txBox="1"/>
          <p:nvPr/>
        </p:nvSpPr>
        <p:spPr>
          <a:xfrm>
            <a:off x="6444260" y="4869200"/>
            <a:ext cx="2171492" cy="369332"/>
          </a:xfrm>
          <a:prstGeom prst="rect">
            <a:avLst/>
          </a:prstGeom>
          <a:noFill/>
        </p:spPr>
        <p:txBody>
          <a:bodyPr wrap="square" rtlCol="0">
            <a:spAutoFit/>
          </a:bodyPr>
          <a:lstStyle/>
          <a:p>
            <a:r>
              <a:rPr lang="en-GB" dirty="0" smtClean="0">
                <a:solidFill>
                  <a:srgbClr val="283583"/>
                </a:solidFill>
                <a:latin typeface="Minion Pro" panose="02040503050306020203" pitchFamily="18" charset="0"/>
              </a:rPr>
              <a:t>Supported by</a:t>
            </a:r>
            <a:endParaRPr lang="en-GB" dirty="0">
              <a:solidFill>
                <a:srgbClr val="283583"/>
              </a:solidFill>
              <a:latin typeface="Minion Pro" panose="02040503050306020203"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10. What might help to change things?</a:t>
            </a:r>
            <a:endParaRPr lang="en-GB" dirty="0"/>
          </a:p>
        </p:txBody>
      </p:sp>
      <p:sp>
        <p:nvSpPr>
          <p:cNvPr id="3" name="Subtitle 2"/>
          <p:cNvSpPr>
            <a:spLocks noGrp="1"/>
          </p:cNvSpPr>
          <p:nvPr>
            <p:ph type="subTitle" idx="1"/>
          </p:nvPr>
        </p:nvSpPr>
        <p:spPr>
          <a:xfrm>
            <a:off x="179390" y="2060810"/>
            <a:ext cx="8641200" cy="4608640"/>
          </a:xfrm>
        </p:spPr>
        <p:txBody>
          <a:bodyPr/>
          <a:lstStyle/>
          <a:p>
            <a:r>
              <a:rPr lang="en-GB" dirty="0" smtClean="0"/>
              <a:t>Now you’ve thought about solutions, consider these questions. </a:t>
            </a:r>
          </a:p>
          <a:p>
            <a:pPr marL="342900" indent="-342900">
              <a:buFont typeface="Arial" panose="020B0604020202020204" pitchFamily="34" charset="0"/>
              <a:buChar char="•"/>
            </a:pPr>
            <a:r>
              <a:rPr lang="en-GB" dirty="0" smtClean="0"/>
              <a:t>Do things need to change at a local or national level?</a:t>
            </a:r>
          </a:p>
          <a:p>
            <a:pPr marL="342900" indent="-342900">
              <a:buFont typeface="Arial" panose="020B0604020202020204" pitchFamily="34" charset="0"/>
              <a:buChar char="•"/>
            </a:pPr>
            <a:r>
              <a:rPr lang="en-GB" dirty="0" smtClean="0"/>
              <a:t>Is this a change that needs to be made by frontline services, local decision makers or is it a national change?</a:t>
            </a:r>
          </a:p>
          <a:p>
            <a:pPr marL="342900" indent="-342900">
              <a:buFont typeface="Arial" panose="020B0604020202020204" pitchFamily="34" charset="0"/>
              <a:buChar char="•"/>
            </a:pPr>
            <a:r>
              <a:rPr lang="en-GB" dirty="0" smtClean="0"/>
              <a:t>Who do we need to act to make these changes happen? </a:t>
            </a:r>
          </a:p>
          <a:p>
            <a:pPr marL="342900" indent="-342900">
              <a:buFont typeface="Arial" panose="020B0604020202020204" pitchFamily="34" charset="0"/>
              <a:buChar char="•"/>
            </a:pPr>
            <a:r>
              <a:rPr lang="en-GB" dirty="0" smtClean="0"/>
              <a:t>Do you think there might be any barriers to what you have suggested? (For instance, cost.)</a:t>
            </a:r>
          </a:p>
          <a:p>
            <a:pPr marL="342900" indent="-342900">
              <a:buFont typeface="Arial" panose="020B0604020202020204" pitchFamily="34" charset="0"/>
              <a:buChar char="•"/>
            </a:pPr>
            <a:r>
              <a:rPr lang="en-GB" dirty="0" smtClean="0"/>
              <a:t>Why should they listen – what’s in it for them? </a:t>
            </a:r>
          </a:p>
        </p:txBody>
      </p:sp>
    </p:spTree>
    <p:extLst>
      <p:ext uri="{BB962C8B-B14F-4D97-AF65-F5344CB8AC3E}">
        <p14:creationId xmlns:p14="http://schemas.microsoft.com/office/powerpoint/2010/main" val="2625268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What next?</a:t>
            </a:r>
            <a:endParaRPr lang="en-GB" dirty="0"/>
          </a:p>
        </p:txBody>
      </p:sp>
      <p:sp>
        <p:nvSpPr>
          <p:cNvPr id="3" name="Subtitle 2"/>
          <p:cNvSpPr>
            <a:spLocks noGrp="1"/>
          </p:cNvSpPr>
          <p:nvPr>
            <p:ph type="subTitle" idx="1"/>
          </p:nvPr>
        </p:nvSpPr>
        <p:spPr/>
        <p:txBody>
          <a:bodyPr/>
          <a:lstStyle/>
          <a:p>
            <a:r>
              <a:rPr lang="en-GB" sz="3200" dirty="0" smtClean="0"/>
              <a:t>If a Minister was sitting here now, what’s the one thing you’d say to them?</a:t>
            </a:r>
            <a:r>
              <a:rPr lang="en-GB" sz="2000" dirty="0" smtClean="0"/>
              <a:t/>
            </a:r>
            <a:br>
              <a:rPr lang="en-GB" sz="2000" dirty="0" smtClean="0"/>
            </a:br>
            <a:endParaRPr lang="en-GB" sz="2000" dirty="0" smtClean="0"/>
          </a:p>
          <a:p>
            <a:endParaRPr lang="en-GB" dirty="0" smtClean="0"/>
          </a:p>
          <a:p>
            <a:r>
              <a:rPr lang="en-GB" b="1" dirty="0" smtClean="0"/>
              <a:t>To help us share your ideas, tell us about what you’ve discussed before the end of March 2015. </a:t>
            </a:r>
          </a:p>
          <a:p>
            <a:r>
              <a:rPr lang="en-GB" dirty="0" smtClean="0"/>
              <a:t>You can contact </a:t>
            </a:r>
            <a:r>
              <a:rPr lang="en-GB" smtClean="0"/>
              <a:t>the team </a:t>
            </a:r>
            <a:r>
              <a:rPr lang="en-GB" smtClean="0"/>
              <a:t>at </a:t>
            </a:r>
            <a:r>
              <a:rPr lang="en-GB" b="1" dirty="0" smtClean="0">
                <a:hlinkClick r:id="rId3"/>
              </a:rPr>
              <a:t>voices@meam.org.uk</a:t>
            </a:r>
            <a:endParaRPr lang="en-GB" b="1" dirty="0" smtClean="0"/>
          </a:p>
          <a:p>
            <a:r>
              <a:rPr lang="en-GB" dirty="0" smtClean="0"/>
              <a:t/>
            </a:r>
            <a:br>
              <a:rPr lang="en-GB" dirty="0" smtClean="0"/>
            </a:br>
            <a:endParaRPr lang="en-GB" dirty="0" smtClean="0"/>
          </a:p>
        </p:txBody>
      </p:sp>
    </p:spTree>
    <p:extLst>
      <p:ext uri="{BB962C8B-B14F-4D97-AF65-F5344CB8AC3E}">
        <p14:creationId xmlns:p14="http://schemas.microsoft.com/office/powerpoint/2010/main" val="915046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smtClean="0"/>
              <a:t>2. Voices from the Frontline</a:t>
            </a:r>
            <a:endParaRPr lang="en-GB" dirty="0"/>
          </a:p>
        </p:txBody>
      </p:sp>
      <p:sp>
        <p:nvSpPr>
          <p:cNvPr id="3" name="Subtitle 2"/>
          <p:cNvSpPr>
            <a:spLocks noGrp="1"/>
          </p:cNvSpPr>
          <p:nvPr>
            <p:ph type="subTitle" idx="1"/>
          </p:nvPr>
        </p:nvSpPr>
        <p:spPr>
          <a:xfrm>
            <a:off x="179390" y="1484730"/>
            <a:ext cx="5112710" cy="4608640"/>
          </a:xfrm>
        </p:spPr>
        <p:txBody>
          <a:bodyPr/>
          <a:lstStyle/>
          <a:p>
            <a:r>
              <a:rPr lang="en-GB" dirty="0" smtClean="0"/>
              <a:t>Voices from the Frontline is a project run by Making Every Adult Matter (MEAM), a coalition of four national charities with expertise in homelessness, criminal justice, substance misuse and mental health</a:t>
            </a:r>
          </a:p>
          <a:p>
            <a:r>
              <a:rPr lang="en-GB" dirty="0" smtClean="0"/>
              <a:t>Our aim is to bring the voices of people with multiple needs and those who support them to the heart of the policy debate</a:t>
            </a: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8760" y="1484730"/>
            <a:ext cx="2762078" cy="2160300"/>
          </a:xfrm>
          <a:prstGeom prst="rect">
            <a:avLst/>
          </a:prstGeom>
        </p:spPr>
      </p:pic>
    </p:spTree>
    <p:extLst>
      <p:ext uri="{BB962C8B-B14F-4D97-AF65-F5344CB8AC3E}">
        <p14:creationId xmlns:p14="http://schemas.microsoft.com/office/powerpoint/2010/main" val="2062023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p:txBody>
          <a:bodyPr/>
          <a:lstStyle/>
          <a:p>
            <a:r>
              <a:rPr lang="en-GB" altLang="en-US" smtClean="0"/>
              <a:t>3. What are multiple needs?</a:t>
            </a:r>
            <a:endParaRPr lang="en-GB" altLang="en-US" dirty="0" smtClean="0"/>
          </a:p>
        </p:txBody>
      </p:sp>
      <p:sp>
        <p:nvSpPr>
          <p:cNvPr id="2" name="TextBox 1"/>
          <p:cNvSpPr txBox="1"/>
          <p:nvPr/>
        </p:nvSpPr>
        <p:spPr>
          <a:xfrm>
            <a:off x="611449" y="1277812"/>
            <a:ext cx="8065825" cy="3016210"/>
          </a:xfrm>
          <a:prstGeom prst="rect">
            <a:avLst/>
          </a:prstGeom>
          <a:noFill/>
        </p:spPr>
        <p:txBody>
          <a:bodyPr wrap="square">
            <a:spAutoFit/>
          </a:bodyPr>
          <a:lstStyle/>
          <a:p>
            <a:pPr algn="l">
              <a:defRPr/>
            </a:pPr>
            <a:r>
              <a:rPr lang="en-GB" sz="2400" dirty="0" smtClean="0">
                <a:latin typeface="Minion Pro" panose="02040503050306020203" pitchFamily="18" charset="0"/>
              </a:rPr>
              <a:t>Experiencing multiple needs means facing more than one problem at the same time, including:</a:t>
            </a:r>
          </a:p>
          <a:p>
            <a:pPr algn="l">
              <a:defRPr/>
            </a:pPr>
            <a:endParaRPr lang="en-GB" sz="2400" dirty="0" smtClean="0">
              <a:latin typeface="Minion Pro" panose="02040503050306020203" pitchFamily="18" charset="0"/>
            </a:endParaRPr>
          </a:p>
          <a:p>
            <a:pPr marL="1257300" lvl="2" indent="-342900" algn="l">
              <a:buFont typeface="Arial" pitchFamily="34" charset="0"/>
              <a:buChar char="•"/>
              <a:defRPr/>
            </a:pPr>
            <a:r>
              <a:rPr lang="en-GB" sz="2400" dirty="0" smtClean="0">
                <a:latin typeface="Minion Pro" panose="02040503050306020203" pitchFamily="18" charset="0"/>
              </a:rPr>
              <a:t>Homelessness</a:t>
            </a:r>
          </a:p>
          <a:p>
            <a:pPr marL="1257300" lvl="2" indent="-342900" algn="l">
              <a:buFont typeface="Arial" pitchFamily="34" charset="0"/>
              <a:buChar char="•"/>
              <a:defRPr/>
            </a:pPr>
            <a:r>
              <a:rPr lang="en-GB" sz="2400" dirty="0" smtClean="0">
                <a:latin typeface="Minion Pro" panose="02040503050306020203" pitchFamily="18" charset="0"/>
              </a:rPr>
              <a:t>Contact with the criminal justice system</a:t>
            </a:r>
          </a:p>
          <a:p>
            <a:pPr marL="1257300" lvl="2" indent="-342900" algn="l">
              <a:buFont typeface="Arial" pitchFamily="34" charset="0"/>
              <a:buChar char="•"/>
              <a:defRPr/>
            </a:pPr>
            <a:r>
              <a:rPr lang="en-GB" sz="2400" dirty="0" smtClean="0">
                <a:latin typeface="Minion Pro" panose="02040503050306020203" pitchFamily="18" charset="0"/>
              </a:rPr>
              <a:t>Mental health problems</a:t>
            </a:r>
          </a:p>
          <a:p>
            <a:pPr marL="1257300" lvl="2" indent="-342900" algn="l">
              <a:buFont typeface="Arial" pitchFamily="34" charset="0"/>
              <a:buChar char="•"/>
              <a:defRPr/>
            </a:pPr>
            <a:r>
              <a:rPr lang="en-GB" sz="2400" dirty="0" smtClean="0">
                <a:latin typeface="Minion Pro" panose="02040503050306020203" pitchFamily="18" charset="0"/>
              </a:rPr>
              <a:t>Substance misuse</a:t>
            </a:r>
          </a:p>
          <a:p>
            <a:pPr lvl="2" algn="l">
              <a:defRPr/>
            </a:pPr>
            <a:r>
              <a:rPr lang="en-GB" sz="2200" dirty="0" smtClean="0"/>
              <a:t>	</a:t>
            </a:r>
            <a:endParaRPr lang="en-GB" sz="2200" dirty="0"/>
          </a:p>
        </p:txBody>
      </p:sp>
      <p:sp>
        <p:nvSpPr>
          <p:cNvPr id="7173" name="AutoShape 6" descr="Image result for recycle logo"/>
          <p:cNvSpPr>
            <a:spLocks noChangeAspect="1" noChangeArrowheads="1"/>
          </p:cNvSpPr>
          <p:nvPr/>
        </p:nvSpPr>
        <p:spPr bwMode="auto">
          <a:xfrm>
            <a:off x="4445024" y="-547688"/>
            <a:ext cx="1171575" cy="11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GB" altLang="en-US"/>
          </a:p>
        </p:txBody>
      </p:sp>
      <p:sp>
        <p:nvSpPr>
          <p:cNvPr id="7" name="TextBox 6"/>
          <p:cNvSpPr txBox="1"/>
          <p:nvPr/>
        </p:nvSpPr>
        <p:spPr>
          <a:xfrm>
            <a:off x="3275819" y="4212949"/>
            <a:ext cx="4392611" cy="1938992"/>
          </a:xfrm>
          <a:prstGeom prst="rect">
            <a:avLst/>
          </a:prstGeom>
          <a:noFill/>
        </p:spPr>
        <p:txBody>
          <a:bodyPr wrap="square" rtlCol="0">
            <a:spAutoFit/>
          </a:bodyPr>
          <a:lstStyle/>
          <a:p>
            <a:pPr algn="l"/>
            <a:r>
              <a:rPr lang="en-GB" sz="2400" i="1" dirty="0" smtClean="0">
                <a:solidFill>
                  <a:srgbClr val="283583"/>
                </a:solidFill>
                <a:latin typeface="Minion Pro" panose="02040503050306020203" pitchFamily="18" charset="0"/>
              </a:rPr>
              <a:t>“It’s just got to the point where all of these things have come into a massive great big circle… you’re banging your head against a brick wall.”</a:t>
            </a:r>
            <a:endParaRPr lang="en-GB" sz="2400" i="1" dirty="0">
              <a:solidFill>
                <a:srgbClr val="283583"/>
              </a:solidFill>
              <a:latin typeface="Minion Pro" panose="02040503050306020203"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480" y="4476203"/>
            <a:ext cx="1805947" cy="1412483"/>
          </a:xfrm>
          <a:prstGeom prst="rect">
            <a:avLst/>
          </a:prstGeom>
        </p:spPr>
      </p:pic>
    </p:spTree>
    <p:extLst>
      <p:ext uri="{BB962C8B-B14F-4D97-AF65-F5344CB8AC3E}">
        <p14:creationId xmlns:p14="http://schemas.microsoft.com/office/powerpoint/2010/main" val="2203960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4. Today’s aims</a:t>
            </a:r>
            <a:endParaRPr lang="en-GB" dirty="0"/>
          </a:p>
        </p:txBody>
      </p:sp>
      <p:sp>
        <p:nvSpPr>
          <p:cNvPr id="3" name="Subtitle 2"/>
          <p:cNvSpPr>
            <a:spLocks noGrp="1"/>
          </p:cNvSpPr>
          <p:nvPr>
            <p:ph type="subTitle" idx="1"/>
          </p:nvPr>
        </p:nvSpPr>
        <p:spPr/>
        <p:txBody>
          <a:bodyPr/>
          <a:lstStyle/>
          <a:p>
            <a:r>
              <a:rPr lang="en-GB" dirty="0" smtClean="0"/>
              <a:t>We would like to work with you to think about how changes to policy can improve things for people with multiple needs.</a:t>
            </a:r>
          </a:p>
          <a:p>
            <a:r>
              <a:rPr lang="en-GB" dirty="0" smtClean="0"/>
              <a:t>Together we will:</a:t>
            </a:r>
          </a:p>
          <a:p>
            <a:pPr marL="342900" indent="-342900">
              <a:buFont typeface="Arial" panose="020B0604020202020204" pitchFamily="34" charset="0"/>
              <a:buChar char="•"/>
            </a:pPr>
            <a:r>
              <a:rPr lang="en-GB" dirty="0" smtClean="0"/>
              <a:t>Briefly explore what policymaking is and who is involved in it</a:t>
            </a:r>
          </a:p>
          <a:p>
            <a:pPr marL="342900" indent="-342900">
              <a:buFont typeface="Arial" panose="020B0604020202020204" pitchFamily="34" charset="0"/>
              <a:buChar char="•"/>
            </a:pPr>
            <a:r>
              <a:rPr lang="en-GB" dirty="0" smtClean="0"/>
              <a:t>Think about what needs to change in terms of the way services are provided for people with multiple needs</a:t>
            </a:r>
          </a:p>
          <a:p>
            <a:pPr marL="342900" indent="-342900">
              <a:buFont typeface="Arial" panose="020B0604020202020204" pitchFamily="34" charset="0"/>
              <a:buChar char="•"/>
            </a:pPr>
            <a:r>
              <a:rPr lang="en-GB" dirty="0" smtClean="0"/>
              <a:t>Consider how policy changes might help with this</a:t>
            </a:r>
          </a:p>
          <a:p>
            <a:pPr marL="342900" indent="-342900">
              <a:buFont typeface="Arial" panose="020B0604020202020204" pitchFamily="34" charset="0"/>
              <a:buChar char="•"/>
            </a:pPr>
            <a:r>
              <a:rPr lang="en-GB" dirty="0" smtClean="0"/>
              <a:t>Be positive and focus on the solutions</a:t>
            </a:r>
          </a:p>
        </p:txBody>
      </p:sp>
    </p:spTree>
    <p:extLst>
      <p:ext uri="{BB962C8B-B14F-4D97-AF65-F5344CB8AC3E}">
        <p14:creationId xmlns:p14="http://schemas.microsoft.com/office/powerpoint/2010/main" val="476438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5. What is policy-making?</a:t>
            </a:r>
            <a:endParaRPr lang="en-GB" dirty="0"/>
          </a:p>
        </p:txBody>
      </p:sp>
      <p:sp>
        <p:nvSpPr>
          <p:cNvPr id="5" name="Subtitle 4"/>
          <p:cNvSpPr>
            <a:spLocks noGrp="1"/>
          </p:cNvSpPr>
          <p:nvPr>
            <p:ph type="subTitle" idx="1"/>
          </p:nvPr>
        </p:nvSpPr>
        <p:spPr/>
        <p:txBody>
          <a:bodyPr/>
          <a:lstStyle/>
          <a:p>
            <a:pPr indent="-228600"/>
            <a:r>
              <a:rPr lang="en-GB" sz="2800" dirty="0" smtClean="0">
                <a:solidFill>
                  <a:srgbClr val="283583"/>
                </a:solidFill>
              </a:rPr>
              <a:t>‘…the formulation of ideas or plans that are used by an organization or government as a basis for making decisions.’ </a:t>
            </a:r>
          </a:p>
          <a:p>
            <a:pPr marL="114300" indent="-342900">
              <a:buFont typeface="Arial" panose="020B0604020202020204" pitchFamily="34" charset="0"/>
              <a:buChar char="•"/>
            </a:pPr>
            <a:r>
              <a:rPr lang="en-GB" dirty="0" smtClean="0"/>
              <a:t>The government, your local council and other organisations make decisions every day that affect all of our lives:</a:t>
            </a:r>
          </a:p>
          <a:p>
            <a:pPr marL="114300" indent="-342900">
              <a:buFont typeface="Arial" panose="020B0604020202020204" pitchFamily="34" charset="0"/>
              <a:buChar char="•"/>
            </a:pPr>
            <a:r>
              <a:rPr lang="en-GB" dirty="0" smtClean="0"/>
              <a:t>Spending money on healthcare, schools, benefits and other services, and deciding how they work</a:t>
            </a:r>
          </a:p>
          <a:p>
            <a:pPr marL="114300" indent="-342900">
              <a:buFont typeface="Arial" panose="020B0604020202020204" pitchFamily="34" charset="0"/>
              <a:buChar char="•"/>
            </a:pPr>
            <a:r>
              <a:rPr lang="en-GB" dirty="0" smtClean="0"/>
              <a:t>Raising money through the taxes we pay</a:t>
            </a:r>
          </a:p>
          <a:p>
            <a:pPr marL="114300" indent="-342900">
              <a:buFont typeface="Arial" panose="020B0604020202020204" pitchFamily="34" charset="0"/>
              <a:buChar char="•"/>
            </a:pPr>
            <a:r>
              <a:rPr lang="en-GB" dirty="0" smtClean="0"/>
              <a:t>Making new laws or changing old ones</a:t>
            </a:r>
          </a:p>
          <a:p>
            <a:endParaRPr lang="en-GB" dirty="0"/>
          </a:p>
        </p:txBody>
      </p:sp>
    </p:spTree>
    <p:extLst>
      <p:ext uri="{BB962C8B-B14F-4D97-AF65-F5344CB8AC3E}">
        <p14:creationId xmlns:p14="http://schemas.microsoft.com/office/powerpoint/2010/main" val="126684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6. Who is involved in policymaking?</a:t>
            </a:r>
            <a:endParaRPr lang="en-GB" dirty="0"/>
          </a:p>
        </p:txBody>
      </p:sp>
      <p:sp>
        <p:nvSpPr>
          <p:cNvPr id="3" name="Subtitle 2"/>
          <p:cNvSpPr>
            <a:spLocks noGrp="1"/>
          </p:cNvSpPr>
          <p:nvPr>
            <p:ph type="subTitle" idx="1"/>
          </p:nvPr>
        </p:nvSpPr>
        <p:spPr/>
        <p:txBody>
          <a:bodyPr/>
          <a:lstStyle/>
          <a:p>
            <a:pPr lvl="0"/>
            <a:endParaRPr lang="en-GB" smtClean="0"/>
          </a:p>
          <a:p>
            <a:pPr lvl="0"/>
            <a:endParaRPr lang="en-GB" smtClean="0"/>
          </a:p>
          <a:p>
            <a:pPr lvl="0"/>
            <a:endParaRPr lang="en-GB" smtClean="0"/>
          </a:p>
          <a:p>
            <a:pPr lvl="0"/>
            <a:endParaRPr lang="en-GB" smtClean="0"/>
          </a:p>
          <a:p>
            <a:pPr lvl="0"/>
            <a:endParaRPr lang="en-GB" smtClean="0"/>
          </a:p>
          <a:p>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689" y="1988800"/>
            <a:ext cx="8068592" cy="4339990"/>
          </a:xfrm>
          <a:prstGeom prst="rect">
            <a:avLst/>
          </a:prstGeom>
        </p:spPr>
      </p:pic>
    </p:spTree>
    <p:extLst>
      <p:ext uri="{BB962C8B-B14F-4D97-AF65-F5344CB8AC3E}">
        <p14:creationId xmlns:p14="http://schemas.microsoft.com/office/powerpoint/2010/main" val="4104882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7. How can we improve policy together?</a:t>
            </a:r>
            <a:endParaRPr lang="en-GB" dirty="0"/>
          </a:p>
        </p:txBody>
      </p:sp>
      <p:sp>
        <p:nvSpPr>
          <p:cNvPr id="3" name="Subtitle 2"/>
          <p:cNvSpPr>
            <a:spLocks noGrp="1"/>
          </p:cNvSpPr>
          <p:nvPr>
            <p:ph type="subTitle" idx="1"/>
          </p:nvPr>
        </p:nvSpPr>
        <p:spPr>
          <a:xfrm>
            <a:off x="188510" y="1837346"/>
            <a:ext cx="8641200" cy="4608640"/>
          </a:xfrm>
        </p:spPr>
        <p:txBody>
          <a:bodyPr/>
          <a:lstStyle/>
          <a:p>
            <a:r>
              <a:rPr lang="en-GB" dirty="0" smtClean="0"/>
              <a:t>Experts by experience and those who support them have a vital role to play in persuading different decision makers to act. This might involve:</a:t>
            </a:r>
          </a:p>
          <a:p>
            <a:pPr marL="342900" indent="-342900">
              <a:buFont typeface="Arial" panose="020B0604020202020204" pitchFamily="34" charset="0"/>
              <a:buChar char="•"/>
            </a:pPr>
            <a:r>
              <a:rPr lang="en-GB" dirty="0" smtClean="0"/>
              <a:t>sharing our experiences and telling policymakers things they might not already know;</a:t>
            </a:r>
          </a:p>
          <a:p>
            <a:pPr marL="342900" indent="-342900">
              <a:buFont typeface="Arial" panose="020B0604020202020204" pitchFamily="34" charset="0"/>
              <a:buChar char="•"/>
            </a:pPr>
            <a:r>
              <a:rPr lang="en-GB" dirty="0" smtClean="0"/>
              <a:t>telling them about things that we know work;</a:t>
            </a:r>
          </a:p>
          <a:p>
            <a:pPr marL="342900" indent="-342900">
              <a:buFont typeface="Arial" panose="020B0604020202020204" pitchFamily="34" charset="0"/>
              <a:buChar char="•"/>
            </a:pPr>
            <a:r>
              <a:rPr lang="en-GB" dirty="0" smtClean="0"/>
              <a:t>giving them ideas for how to improve things; and</a:t>
            </a:r>
          </a:p>
          <a:p>
            <a:pPr marL="342900" indent="-342900">
              <a:buFont typeface="Arial" panose="020B0604020202020204" pitchFamily="34" charset="0"/>
              <a:buChar char="•"/>
            </a:pPr>
            <a:r>
              <a:rPr lang="en-GB" dirty="0" smtClean="0"/>
              <a:t>showing them that we (and others) </a:t>
            </a:r>
            <a:br>
              <a:rPr lang="en-GB" dirty="0" smtClean="0"/>
            </a:br>
            <a:r>
              <a:rPr lang="en-GB" dirty="0" smtClean="0"/>
              <a:t>care about this issue.</a:t>
            </a:r>
          </a:p>
          <a:p>
            <a:endParaRPr lang="en-GB" dirty="0"/>
          </a:p>
        </p:txBody>
      </p:sp>
      <p:pic>
        <p:nvPicPr>
          <p:cNvPr id="4" name="Picture 3" descr="C:\Users\jonathon.graham\Desktop\man-megaphon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516269" y="4005080"/>
            <a:ext cx="2616721" cy="2440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6338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8. What are your experiences of having multiple needs?</a:t>
            </a:r>
            <a:endParaRPr lang="en-GB" dirty="0"/>
          </a:p>
        </p:txBody>
      </p:sp>
      <p:sp>
        <p:nvSpPr>
          <p:cNvPr id="3" name="Subtitle 2"/>
          <p:cNvSpPr>
            <a:spLocks noGrp="1"/>
          </p:cNvSpPr>
          <p:nvPr>
            <p:ph type="subTitle" idx="1"/>
          </p:nvPr>
        </p:nvSpPr>
        <p:spPr>
          <a:xfrm>
            <a:off x="179390" y="1700760"/>
            <a:ext cx="8641200" cy="4608640"/>
          </a:xfrm>
        </p:spPr>
        <p:txBody>
          <a:bodyPr/>
          <a:lstStyle/>
          <a:p>
            <a:r>
              <a:rPr lang="en-GB" dirty="0" smtClean="0"/>
              <a:t>Drawing on your own experiences, or thinking about the two fictional characters below, we would like you to think about:</a:t>
            </a:r>
          </a:p>
          <a:p>
            <a:r>
              <a:rPr lang="en-GB" dirty="0" smtClean="0"/>
              <a:t>What experiences are people with multiple needs likely to have?</a:t>
            </a:r>
          </a:p>
          <a:p>
            <a:r>
              <a:rPr lang="en-GB" dirty="0" smtClean="0"/>
              <a:t>What organisations/support services are people with multiple needs likely to have contact with?</a:t>
            </a:r>
          </a:p>
        </p:txBody>
      </p:sp>
      <p:sp>
        <p:nvSpPr>
          <p:cNvPr id="5" name="TextBox 4"/>
          <p:cNvSpPr txBox="1"/>
          <p:nvPr/>
        </p:nvSpPr>
        <p:spPr>
          <a:xfrm>
            <a:off x="2339690" y="4936394"/>
            <a:ext cx="4104570" cy="830997"/>
          </a:xfrm>
          <a:prstGeom prst="rect">
            <a:avLst/>
          </a:prstGeom>
          <a:noFill/>
        </p:spPr>
        <p:txBody>
          <a:bodyPr wrap="square" rtlCol="0">
            <a:spAutoFit/>
          </a:bodyPr>
          <a:lstStyle/>
          <a:p>
            <a:pPr algn="l"/>
            <a:r>
              <a:rPr lang="en-GB" sz="2400" dirty="0" smtClean="0">
                <a:solidFill>
                  <a:srgbClr val="283583"/>
                </a:solidFill>
                <a:latin typeface="Minion Pro" panose="02040503050306020203" pitchFamily="18" charset="0"/>
              </a:rPr>
              <a:t>“Nina (21) and Simon (36) both have multiple needs. </a:t>
            </a:r>
            <a:endParaRPr lang="en-GB" sz="2400" dirty="0">
              <a:solidFill>
                <a:srgbClr val="283583"/>
              </a:solidFill>
              <a:latin typeface="Minion Pro" panose="02040503050306020203"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340" y="4410110"/>
            <a:ext cx="736903" cy="193437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661" y="4410110"/>
            <a:ext cx="918104" cy="1934370"/>
          </a:xfrm>
          <a:prstGeom prst="rect">
            <a:avLst/>
          </a:prstGeom>
        </p:spPr>
      </p:pic>
    </p:spTree>
    <p:extLst>
      <p:ext uri="{BB962C8B-B14F-4D97-AF65-F5344CB8AC3E}">
        <p14:creationId xmlns:p14="http://schemas.microsoft.com/office/powerpoint/2010/main" val="1720222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9. How would things be different in an ideal world?</a:t>
            </a:r>
            <a:endParaRPr lang="en-GB" dirty="0"/>
          </a:p>
        </p:txBody>
      </p:sp>
      <p:sp>
        <p:nvSpPr>
          <p:cNvPr id="3" name="Subtitle 2"/>
          <p:cNvSpPr>
            <a:spLocks noGrp="1"/>
          </p:cNvSpPr>
          <p:nvPr>
            <p:ph type="subTitle" idx="1"/>
          </p:nvPr>
        </p:nvSpPr>
        <p:spPr>
          <a:xfrm>
            <a:off x="179390" y="1916790"/>
            <a:ext cx="8641200" cy="4608640"/>
          </a:xfrm>
        </p:spPr>
        <p:txBody>
          <a:bodyPr/>
          <a:lstStyle/>
          <a:p>
            <a:r>
              <a:rPr lang="en-GB" dirty="0" smtClean="0"/>
              <a:t>From thinking about the issues, we now want to focus on some of the solutions.</a:t>
            </a:r>
          </a:p>
          <a:p>
            <a:pPr marL="342900" indent="-342900">
              <a:buFont typeface="Arial" panose="020B0604020202020204" pitchFamily="34" charset="0"/>
              <a:buChar char="•"/>
            </a:pPr>
            <a:r>
              <a:rPr lang="en-GB" dirty="0" smtClean="0"/>
              <a:t>If you could design a programme of support for Nina and Simon, what would this look like?</a:t>
            </a:r>
          </a:p>
          <a:p>
            <a:pPr marL="342900" indent="-342900">
              <a:buFont typeface="Arial" panose="020B0604020202020204" pitchFamily="34" charset="0"/>
              <a:buChar char="•"/>
            </a:pPr>
            <a:r>
              <a:rPr lang="en-GB" dirty="0" smtClean="0"/>
              <a:t>What has worked for you?</a:t>
            </a:r>
          </a:p>
          <a:p>
            <a:pPr marL="342900" indent="-342900">
              <a:buFont typeface="Arial" panose="020B0604020202020204" pitchFamily="34" charset="0"/>
              <a:buChar char="•"/>
            </a:pPr>
            <a:r>
              <a:rPr lang="en-GB" dirty="0" smtClean="0"/>
              <a:t>What needs to change to make this happen?</a:t>
            </a:r>
          </a:p>
          <a:p>
            <a:endParaRPr lang="en-GB" dirty="0" smtClean="0"/>
          </a:p>
          <a:p>
            <a:endParaRPr lang="en-GB" dirty="0"/>
          </a:p>
        </p:txBody>
      </p:sp>
      <p:pic>
        <p:nvPicPr>
          <p:cNvPr id="3074" name="Picture 2" descr="C:\Users\jonathon.graham\Desktop\stick_man_puzzle_solver_5_30_08_pro_m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60" y="4365130"/>
            <a:ext cx="2483710" cy="2376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4244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283583"/>
      </a:hlink>
      <a:folHlink>
        <a:srgbClr val="283583"/>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3128E28948D840BFB8088D80F0BA0D" ma:contentTypeVersion="1" ma:contentTypeDescription="Create a new document." ma:contentTypeScope="" ma:versionID="1098f3bf47a776556cbe6e8074730f13">
  <xsd:schema xmlns:xsd="http://www.w3.org/2001/XMLSchema" xmlns:xs="http://www.w3.org/2001/XMLSchema" xmlns:p="http://schemas.microsoft.com/office/2006/metadata/properties" xmlns:ns3="e6940d80-de59-4f0d-a725-43819a75166d" targetNamespace="http://schemas.microsoft.com/office/2006/metadata/properties" ma:root="true" ma:fieldsID="05300702dd78a6a17d727f9f490fb8d5" ns3:_="">
    <xsd:import namespace="e6940d80-de59-4f0d-a725-43819a75166d"/>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940d80-de59-4f0d-a725-43819a75166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87563B-7700-424E-B5CC-D972F51E85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940d80-de59-4f0d-a725-43819a7516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52F313-8408-49AF-9FE5-86B889DE1661}">
  <ds:schemaRefs>
    <ds:schemaRef ds:uri="http://schemas.microsoft.com/sharepoint/v3/contenttype/forms"/>
  </ds:schemaRefs>
</ds:datastoreItem>
</file>

<file path=customXml/itemProps3.xml><?xml version="1.0" encoding="utf-8"?>
<ds:datastoreItem xmlns:ds="http://schemas.openxmlformats.org/officeDocument/2006/customXml" ds:itemID="{5D1F5CD4-5C16-4FF0-9C2F-E684801B202C}">
  <ds:schemaRefs>
    <ds:schemaRef ds:uri="http://purl.org/dc/terms/"/>
    <ds:schemaRef ds:uri="http://purl.org/dc/dcmitype/"/>
    <ds:schemaRef ds:uri="http://www.w3.org/XML/1998/namespace"/>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e6940d80-de59-4f0d-a725-43819a75166d"/>
  </ds:schemaRefs>
</ds:datastoreItem>
</file>

<file path=docProps/app.xml><?xml version="1.0" encoding="utf-8"?>
<Properties xmlns="http://schemas.openxmlformats.org/officeDocument/2006/extended-properties" xmlns:vt="http://schemas.openxmlformats.org/officeDocument/2006/docPropsVTypes">
  <TotalTime>0</TotalTime>
  <Words>1495</Words>
  <Application>Microsoft Office PowerPoint</Application>
  <PresentationFormat>On-screen Show (4:3)</PresentationFormat>
  <Paragraphs>114</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Minion Pro</vt:lpstr>
      <vt:lpstr>2_Default Design</vt:lpstr>
      <vt:lpstr>What should the next government do for people with multiple needs?  Date:                      Location:</vt:lpstr>
      <vt:lpstr>2. Voices from the Frontline</vt:lpstr>
      <vt:lpstr>3. What are multiple needs?</vt:lpstr>
      <vt:lpstr>4. Today’s aims</vt:lpstr>
      <vt:lpstr>5. What is policy-making?</vt:lpstr>
      <vt:lpstr>6. Who is involved in policymaking?</vt:lpstr>
      <vt:lpstr>7. How can we improve policy together?</vt:lpstr>
      <vt:lpstr>8. What are your experiences of having multiple needs?</vt:lpstr>
      <vt:lpstr>9. How would things be different in an ideal world?</vt:lpstr>
      <vt:lpstr>10. What might help to change things?</vt:lpstr>
      <vt:lpstr>What next?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should the next government do for people with multiple needs?</dc:title>
  <dc:creator/>
  <cp:lastModifiedBy/>
  <cp:revision>1</cp:revision>
  <dcterms:created xsi:type="dcterms:W3CDTF">2015-02-25T17:49:02Z</dcterms:created>
  <dcterms:modified xsi:type="dcterms:W3CDTF">2015-02-27T15:59:45Z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0x010100A93128E28948D840BFB8088D80F0BA0D</vt:lpwstr>
  </property>
</Properties>
</file>