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2">
  <p:sldMasterIdLst>
    <p:sldMasterId id="2147483648" r:id="rId1"/>
  </p:sldMasterIdLst>
  <p:notesMasterIdLst>
    <p:notesMasterId r:id="rId26"/>
  </p:notesMasterIdLst>
  <p:sldIdLst>
    <p:sldId id="262" r:id="rId2"/>
    <p:sldId id="263" r:id="rId3"/>
    <p:sldId id="284" r:id="rId4"/>
    <p:sldId id="298" r:id="rId5"/>
    <p:sldId id="287" r:id="rId6"/>
    <p:sldId id="300" r:id="rId7"/>
    <p:sldId id="293" r:id="rId8"/>
    <p:sldId id="304" r:id="rId9"/>
    <p:sldId id="306" r:id="rId10"/>
    <p:sldId id="307" r:id="rId11"/>
    <p:sldId id="311" r:id="rId12"/>
    <p:sldId id="312" r:id="rId13"/>
    <p:sldId id="313" r:id="rId14"/>
    <p:sldId id="302" r:id="rId15"/>
    <p:sldId id="308" r:id="rId16"/>
    <p:sldId id="309" r:id="rId17"/>
    <p:sldId id="319" r:id="rId18"/>
    <p:sldId id="314" r:id="rId19"/>
    <p:sldId id="316" r:id="rId20"/>
    <p:sldId id="317" r:id="rId21"/>
    <p:sldId id="318" r:id="rId22"/>
    <p:sldId id="310" r:id="rId23"/>
    <p:sldId id="297" r:id="rId24"/>
    <p:sldId id="280"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Varela Round" panose="02000000000000000000"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B58"/>
    <a:srgbClr val="4472C4"/>
    <a:srgbClr val="FA9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4660"/>
  </p:normalViewPr>
  <p:slideViewPr>
    <p:cSldViewPr snapToGrid="0">
      <p:cViewPr varScale="1">
        <p:scale>
          <a:sx n="88" d="100"/>
          <a:sy n="88" d="100"/>
        </p:scale>
        <p:origin x="835"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5CD19-0917-8641-BBB0-EF02E0767E4B}" type="datetimeFigureOut">
              <a:rPr lang="en-US" smtClean="0"/>
              <a:pPr/>
              <a:t>6/11/2020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FF58-5DDA-0249-96E0-112DFEB35835}" type="slidenum">
              <a:rPr lang="en-US" smtClean="0"/>
              <a:pPr/>
              <a:t>‹#›</a:t>
            </a:fld>
            <a:endParaRPr lang="en-US"/>
          </a:p>
        </p:txBody>
      </p:sp>
    </p:spTree>
    <p:extLst>
      <p:ext uri="{BB962C8B-B14F-4D97-AF65-F5344CB8AC3E}">
        <p14:creationId xmlns:p14="http://schemas.microsoft.com/office/powerpoint/2010/main" val="101192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Right Triangle 18">
            <a:extLst>
              <a:ext uri="{FF2B5EF4-FFF2-40B4-BE49-F238E27FC236}">
                <a16:creationId xmlns:a16="http://schemas.microsoft.com/office/drawing/2014/main" id="{D96D6188-4F88-084E-BB7D-2E15840A8064}"/>
              </a:ext>
            </a:extLst>
          </p:cNvPr>
          <p:cNvSpPr/>
          <p:nvPr userDrawn="1"/>
        </p:nvSpPr>
        <p:spPr>
          <a:xfrm flipV="1">
            <a:off x="-201558" y="-232882"/>
            <a:ext cx="12774228" cy="2972683"/>
          </a:xfrm>
          <a:custGeom>
            <a:avLst/>
            <a:gdLst>
              <a:gd name="connsiteX0" fmla="*/ 0 w 12365666"/>
              <a:gd name="connsiteY0" fmla="*/ 3507705 h 3507705"/>
              <a:gd name="connsiteX1" fmla="*/ 0 w 12365666"/>
              <a:gd name="connsiteY1" fmla="*/ 0 h 3507705"/>
              <a:gd name="connsiteX2" fmla="*/ 12365666 w 12365666"/>
              <a:gd name="connsiteY2" fmla="*/ 3507705 h 3507705"/>
              <a:gd name="connsiteX3" fmla="*/ 0 w 12365666"/>
              <a:gd name="connsiteY3" fmla="*/ 3507705 h 3507705"/>
              <a:gd name="connsiteX0" fmla="*/ 0 w 12365666"/>
              <a:gd name="connsiteY0" fmla="*/ 3381245 h 3381245"/>
              <a:gd name="connsiteX1" fmla="*/ 515566 w 12365666"/>
              <a:gd name="connsiteY1" fmla="*/ 0 h 3381245"/>
              <a:gd name="connsiteX2" fmla="*/ 12365666 w 12365666"/>
              <a:gd name="connsiteY2" fmla="*/ 3381245 h 3381245"/>
              <a:gd name="connsiteX3" fmla="*/ 0 w 12365666"/>
              <a:gd name="connsiteY3" fmla="*/ 3381245 h 3381245"/>
              <a:gd name="connsiteX0" fmla="*/ 0 w 12365666"/>
              <a:gd name="connsiteY0" fmla="*/ 2972683 h 2972683"/>
              <a:gd name="connsiteX1" fmla="*/ 0 w 12365666"/>
              <a:gd name="connsiteY1" fmla="*/ 0 h 2972683"/>
              <a:gd name="connsiteX2" fmla="*/ 12365666 w 12365666"/>
              <a:gd name="connsiteY2" fmla="*/ 2972683 h 2972683"/>
              <a:gd name="connsiteX3" fmla="*/ 0 w 12365666"/>
              <a:gd name="connsiteY3" fmla="*/ 2972683 h 2972683"/>
              <a:gd name="connsiteX0" fmla="*/ 0 w 12774228"/>
              <a:gd name="connsiteY0" fmla="*/ 2972683 h 2972683"/>
              <a:gd name="connsiteX1" fmla="*/ 0 w 12774228"/>
              <a:gd name="connsiteY1" fmla="*/ 0 h 2972683"/>
              <a:gd name="connsiteX2" fmla="*/ 12774228 w 12774228"/>
              <a:gd name="connsiteY2" fmla="*/ 2972683 h 2972683"/>
              <a:gd name="connsiteX3" fmla="*/ 0 w 12774228"/>
              <a:gd name="connsiteY3" fmla="*/ 2972683 h 2972683"/>
            </a:gdLst>
            <a:ahLst/>
            <a:cxnLst>
              <a:cxn ang="0">
                <a:pos x="connsiteX0" y="connsiteY0"/>
              </a:cxn>
              <a:cxn ang="0">
                <a:pos x="connsiteX1" y="connsiteY1"/>
              </a:cxn>
              <a:cxn ang="0">
                <a:pos x="connsiteX2" y="connsiteY2"/>
              </a:cxn>
              <a:cxn ang="0">
                <a:pos x="connsiteX3" y="connsiteY3"/>
              </a:cxn>
            </a:cxnLst>
            <a:rect l="l" t="t" r="r" b="b"/>
            <a:pathLst>
              <a:path w="12774228" h="2972683">
                <a:moveTo>
                  <a:pt x="0" y="2972683"/>
                </a:moveTo>
                <a:lnTo>
                  <a:pt x="0" y="0"/>
                </a:lnTo>
                <a:lnTo>
                  <a:pt x="12774228" y="2972683"/>
                </a:lnTo>
                <a:lnTo>
                  <a:pt x="0" y="2972683"/>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Rectangle 1">
            <a:extLst>
              <a:ext uri="{FF2B5EF4-FFF2-40B4-BE49-F238E27FC236}">
                <a16:creationId xmlns:a16="http://schemas.microsoft.com/office/drawing/2014/main" id="{B570E6D6-365A-F34B-B710-AF1B909BA26D}"/>
              </a:ext>
            </a:extLst>
          </p:cNvPr>
          <p:cNvSpPr/>
          <p:nvPr userDrawn="1"/>
        </p:nvSpPr>
        <p:spPr>
          <a:xfrm>
            <a:off x="-74428" y="3249039"/>
            <a:ext cx="12365666" cy="3683390"/>
          </a:xfrm>
          <a:custGeom>
            <a:avLst/>
            <a:gdLst>
              <a:gd name="connsiteX0" fmla="*/ 0 w 12365666"/>
              <a:gd name="connsiteY0" fmla="*/ 0 h 3507705"/>
              <a:gd name="connsiteX1" fmla="*/ 12365666 w 12365666"/>
              <a:gd name="connsiteY1" fmla="*/ 0 h 3507705"/>
              <a:gd name="connsiteX2" fmla="*/ 12365666 w 12365666"/>
              <a:gd name="connsiteY2" fmla="*/ 3507705 h 3507705"/>
              <a:gd name="connsiteX3" fmla="*/ 0 w 12365666"/>
              <a:gd name="connsiteY3" fmla="*/ 3507705 h 3507705"/>
              <a:gd name="connsiteX4" fmla="*/ 0 w 12365666"/>
              <a:gd name="connsiteY4" fmla="*/ 0 h 3507705"/>
              <a:gd name="connsiteX0" fmla="*/ 0 w 12365666"/>
              <a:gd name="connsiteY0" fmla="*/ 0 h 3507705"/>
              <a:gd name="connsiteX1" fmla="*/ 2209989 w 12365666"/>
              <a:gd name="connsiteY1" fmla="*/ 2315182 h 3507705"/>
              <a:gd name="connsiteX2" fmla="*/ 12365666 w 12365666"/>
              <a:gd name="connsiteY2" fmla="*/ 3507705 h 3507705"/>
              <a:gd name="connsiteX3" fmla="*/ 0 w 12365666"/>
              <a:gd name="connsiteY3" fmla="*/ 3507705 h 3507705"/>
              <a:gd name="connsiteX4" fmla="*/ 0 w 12365666"/>
              <a:gd name="connsiteY4" fmla="*/ 0 h 3507705"/>
              <a:gd name="connsiteX0" fmla="*/ 0 w 12365666"/>
              <a:gd name="connsiteY0" fmla="*/ 0 h 3507705"/>
              <a:gd name="connsiteX1" fmla="*/ 1908432 w 12365666"/>
              <a:gd name="connsiteY1" fmla="*/ 2996118 h 3507705"/>
              <a:gd name="connsiteX2" fmla="*/ 12365666 w 12365666"/>
              <a:gd name="connsiteY2" fmla="*/ 3507705 h 3507705"/>
              <a:gd name="connsiteX3" fmla="*/ 0 w 12365666"/>
              <a:gd name="connsiteY3" fmla="*/ 3507705 h 3507705"/>
              <a:gd name="connsiteX4" fmla="*/ 0 w 12365666"/>
              <a:gd name="connsiteY4" fmla="*/ 0 h 3507705"/>
              <a:gd name="connsiteX0" fmla="*/ 0 w 12365666"/>
              <a:gd name="connsiteY0" fmla="*/ 0 h 3507705"/>
              <a:gd name="connsiteX1" fmla="*/ 780023 w 12365666"/>
              <a:gd name="connsiteY1" fmla="*/ 3268493 h 3507705"/>
              <a:gd name="connsiteX2" fmla="*/ 12365666 w 12365666"/>
              <a:gd name="connsiteY2" fmla="*/ 3507705 h 3507705"/>
              <a:gd name="connsiteX3" fmla="*/ 0 w 12365666"/>
              <a:gd name="connsiteY3" fmla="*/ 3507705 h 3507705"/>
              <a:gd name="connsiteX4" fmla="*/ 0 w 12365666"/>
              <a:gd name="connsiteY4" fmla="*/ 0 h 3507705"/>
              <a:gd name="connsiteX0" fmla="*/ 0 w 12365666"/>
              <a:gd name="connsiteY0" fmla="*/ 0 h 3507705"/>
              <a:gd name="connsiteX1" fmla="*/ 245002 w 12365666"/>
              <a:gd name="connsiteY1" fmla="*/ 3326859 h 3507705"/>
              <a:gd name="connsiteX2" fmla="*/ 12365666 w 12365666"/>
              <a:gd name="connsiteY2" fmla="*/ 3507705 h 3507705"/>
              <a:gd name="connsiteX3" fmla="*/ 0 w 12365666"/>
              <a:gd name="connsiteY3" fmla="*/ 3507705 h 3507705"/>
              <a:gd name="connsiteX4" fmla="*/ 0 w 12365666"/>
              <a:gd name="connsiteY4" fmla="*/ 0 h 3507705"/>
              <a:gd name="connsiteX0" fmla="*/ 0 w 12365666"/>
              <a:gd name="connsiteY0" fmla="*/ 0 h 3507705"/>
              <a:gd name="connsiteX1" fmla="*/ 741113 w 12365666"/>
              <a:gd name="connsiteY1" fmla="*/ 3044757 h 3507705"/>
              <a:gd name="connsiteX2" fmla="*/ 12365666 w 12365666"/>
              <a:gd name="connsiteY2" fmla="*/ 3507705 h 3507705"/>
              <a:gd name="connsiteX3" fmla="*/ 0 w 12365666"/>
              <a:gd name="connsiteY3" fmla="*/ 3507705 h 3507705"/>
              <a:gd name="connsiteX4" fmla="*/ 0 w 12365666"/>
              <a:gd name="connsiteY4" fmla="*/ 0 h 3507705"/>
              <a:gd name="connsiteX0" fmla="*/ 0 w 12365666"/>
              <a:gd name="connsiteY0" fmla="*/ 0 h 3507705"/>
              <a:gd name="connsiteX1" fmla="*/ 303368 w 12365666"/>
              <a:gd name="connsiteY1" fmla="*/ 3174448 h 3507705"/>
              <a:gd name="connsiteX2" fmla="*/ 12365666 w 12365666"/>
              <a:gd name="connsiteY2" fmla="*/ 3507705 h 3507705"/>
              <a:gd name="connsiteX3" fmla="*/ 0 w 12365666"/>
              <a:gd name="connsiteY3" fmla="*/ 3507705 h 3507705"/>
              <a:gd name="connsiteX4" fmla="*/ 0 w 12365666"/>
              <a:gd name="connsiteY4" fmla="*/ 0 h 3507705"/>
              <a:gd name="connsiteX0" fmla="*/ 0 w 12365666"/>
              <a:gd name="connsiteY0" fmla="*/ 0 h 3507705"/>
              <a:gd name="connsiteX1" fmla="*/ 731386 w 12365666"/>
              <a:gd name="connsiteY1" fmla="*/ 3044757 h 3507705"/>
              <a:gd name="connsiteX2" fmla="*/ 12365666 w 12365666"/>
              <a:gd name="connsiteY2" fmla="*/ 3507705 h 3507705"/>
              <a:gd name="connsiteX3" fmla="*/ 0 w 12365666"/>
              <a:gd name="connsiteY3" fmla="*/ 3507705 h 3507705"/>
              <a:gd name="connsiteX4" fmla="*/ 0 w 12365666"/>
              <a:gd name="connsiteY4" fmla="*/ 0 h 3507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666" h="3507705">
                <a:moveTo>
                  <a:pt x="0" y="0"/>
                </a:moveTo>
                <a:lnTo>
                  <a:pt x="731386" y="3044757"/>
                </a:lnTo>
                <a:lnTo>
                  <a:pt x="12365666" y="3507705"/>
                </a:lnTo>
                <a:lnTo>
                  <a:pt x="0" y="3507705"/>
                </a:lnTo>
                <a:lnTo>
                  <a:pt x="0" y="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46EB13E-7695-F54B-B2FB-6137CE0781E2}"/>
              </a:ext>
            </a:extLst>
          </p:cNvPr>
          <p:cNvGrpSpPr/>
          <p:nvPr userDrawn="1"/>
        </p:nvGrpSpPr>
        <p:grpSpPr>
          <a:xfrm>
            <a:off x="501019" y="935772"/>
            <a:ext cx="1080000" cy="160330"/>
            <a:chOff x="-47992" y="331678"/>
            <a:chExt cx="1080000" cy="160330"/>
          </a:xfrm>
        </p:grpSpPr>
        <p:cxnSp>
          <p:nvCxnSpPr>
            <p:cNvPr id="10" name="Straight Connector 9">
              <a:extLst>
                <a:ext uri="{FF2B5EF4-FFF2-40B4-BE49-F238E27FC236}">
                  <a16:creationId xmlns:a16="http://schemas.microsoft.com/office/drawing/2014/main" id="{67BEC3EF-D2E6-8A48-93B6-EAE93EABEF1B}"/>
                </a:ext>
              </a:extLst>
            </p:cNvPr>
            <p:cNvCxnSpPr>
              <a:cxnSpLocks/>
            </p:cNvCxnSpPr>
            <p:nvPr userDrawn="1"/>
          </p:nvCxnSpPr>
          <p:spPr>
            <a:xfrm rot="8100000">
              <a:off x="-28322" y="331678"/>
              <a:ext cx="72000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FA8985-1583-7E49-A9B5-5A1253BCB2F7}"/>
                </a:ext>
              </a:extLst>
            </p:cNvPr>
            <p:cNvCxnSpPr>
              <a:cxnSpLocks/>
            </p:cNvCxnSpPr>
            <p:nvPr userDrawn="1"/>
          </p:nvCxnSpPr>
          <p:spPr>
            <a:xfrm rot="8100000">
              <a:off x="-47992" y="492008"/>
              <a:ext cx="108000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Right Triangle 19">
            <a:extLst>
              <a:ext uri="{FF2B5EF4-FFF2-40B4-BE49-F238E27FC236}">
                <a16:creationId xmlns:a16="http://schemas.microsoft.com/office/drawing/2014/main" id="{65271469-3323-1E41-B8C7-F5BC1B1E0D94}"/>
              </a:ext>
            </a:extLst>
          </p:cNvPr>
          <p:cNvSpPr/>
          <p:nvPr userDrawn="1"/>
        </p:nvSpPr>
        <p:spPr>
          <a:xfrm flipH="1">
            <a:off x="-64700" y="3803514"/>
            <a:ext cx="12365666" cy="3128913"/>
          </a:xfrm>
          <a:custGeom>
            <a:avLst/>
            <a:gdLst>
              <a:gd name="connsiteX0" fmla="*/ 0 w 12365666"/>
              <a:gd name="connsiteY0" fmla="*/ 3109458 h 3109458"/>
              <a:gd name="connsiteX1" fmla="*/ 0 w 12365666"/>
              <a:gd name="connsiteY1" fmla="*/ 0 h 3109458"/>
              <a:gd name="connsiteX2" fmla="*/ 12365666 w 12365666"/>
              <a:gd name="connsiteY2" fmla="*/ 3109458 h 3109458"/>
              <a:gd name="connsiteX3" fmla="*/ 0 w 12365666"/>
              <a:gd name="connsiteY3" fmla="*/ 3109458 h 3109458"/>
              <a:gd name="connsiteX0" fmla="*/ 0 w 12355939"/>
              <a:gd name="connsiteY0" fmla="*/ 3109458 h 3109458"/>
              <a:gd name="connsiteX1" fmla="*/ 0 w 12355939"/>
              <a:gd name="connsiteY1" fmla="*/ 0 h 3109458"/>
              <a:gd name="connsiteX2" fmla="*/ 12355939 w 12355939"/>
              <a:gd name="connsiteY2" fmla="*/ 2798173 h 3109458"/>
              <a:gd name="connsiteX3" fmla="*/ 0 w 12355939"/>
              <a:gd name="connsiteY3" fmla="*/ 3109458 h 3109458"/>
              <a:gd name="connsiteX0" fmla="*/ 9727 w 12365666"/>
              <a:gd name="connsiteY0" fmla="*/ 3128913 h 3128913"/>
              <a:gd name="connsiteX1" fmla="*/ 0 w 12365666"/>
              <a:gd name="connsiteY1" fmla="*/ 0 h 3128913"/>
              <a:gd name="connsiteX2" fmla="*/ 12365666 w 12365666"/>
              <a:gd name="connsiteY2" fmla="*/ 2817628 h 3128913"/>
              <a:gd name="connsiteX3" fmla="*/ 9727 w 12365666"/>
              <a:gd name="connsiteY3" fmla="*/ 3128913 h 3128913"/>
            </a:gdLst>
            <a:ahLst/>
            <a:cxnLst>
              <a:cxn ang="0">
                <a:pos x="connsiteX0" y="connsiteY0"/>
              </a:cxn>
              <a:cxn ang="0">
                <a:pos x="connsiteX1" y="connsiteY1"/>
              </a:cxn>
              <a:cxn ang="0">
                <a:pos x="connsiteX2" y="connsiteY2"/>
              </a:cxn>
              <a:cxn ang="0">
                <a:pos x="connsiteX3" y="connsiteY3"/>
              </a:cxn>
            </a:cxnLst>
            <a:rect l="l" t="t" r="r" b="b"/>
            <a:pathLst>
              <a:path w="12365666" h="3128913">
                <a:moveTo>
                  <a:pt x="9727" y="3128913"/>
                </a:moveTo>
                <a:cubicBezTo>
                  <a:pt x="6485" y="2085942"/>
                  <a:pt x="3242" y="1042971"/>
                  <a:pt x="0" y="0"/>
                </a:cubicBezTo>
                <a:lnTo>
                  <a:pt x="12365666" y="2817628"/>
                </a:lnTo>
                <a:lnTo>
                  <a:pt x="9727" y="3128913"/>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EA3999A8-6BFA-424D-83EC-79F4CA0FE005}"/>
              </a:ext>
            </a:extLst>
          </p:cNvPr>
          <p:cNvGrpSpPr/>
          <p:nvPr userDrawn="1"/>
        </p:nvGrpSpPr>
        <p:grpSpPr>
          <a:xfrm>
            <a:off x="4901638" y="5964982"/>
            <a:ext cx="7101153" cy="668346"/>
            <a:chOff x="4901638" y="5964982"/>
            <a:chExt cx="7101153" cy="668346"/>
          </a:xfrm>
        </p:grpSpPr>
        <p:pic>
          <p:nvPicPr>
            <p:cNvPr id="12" name="Picture 11">
              <a:extLst>
                <a:ext uri="{FF2B5EF4-FFF2-40B4-BE49-F238E27FC236}">
                  <a16:creationId xmlns:a16="http://schemas.microsoft.com/office/drawing/2014/main" id="{67C008B1-8842-FE44-99E1-067F8B0E78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5001" y="5964983"/>
              <a:ext cx="918974" cy="668345"/>
            </a:xfrm>
            <a:prstGeom prst="rect">
              <a:avLst/>
            </a:prstGeom>
          </p:spPr>
        </p:pic>
        <p:pic>
          <p:nvPicPr>
            <p:cNvPr id="13" name="Picture 12">
              <a:extLst>
                <a:ext uri="{FF2B5EF4-FFF2-40B4-BE49-F238E27FC236}">
                  <a16:creationId xmlns:a16="http://schemas.microsoft.com/office/drawing/2014/main" id="{446BAE2D-B434-9749-A41E-BDFBAEF7BD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1638" y="6006049"/>
              <a:ext cx="2087498" cy="586215"/>
            </a:xfrm>
            <a:prstGeom prst="rect">
              <a:avLst/>
            </a:prstGeom>
          </p:spPr>
        </p:pic>
        <p:pic>
          <p:nvPicPr>
            <p:cNvPr id="14" name="Picture 13">
              <a:extLst>
                <a:ext uri="{FF2B5EF4-FFF2-40B4-BE49-F238E27FC236}">
                  <a16:creationId xmlns:a16="http://schemas.microsoft.com/office/drawing/2014/main" id="{70DCF34F-B8C2-8D40-AF6F-E11EB01145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9637" y="6105154"/>
              <a:ext cx="1534383" cy="388004"/>
            </a:xfrm>
            <a:prstGeom prst="rect">
              <a:avLst/>
            </a:prstGeom>
          </p:spPr>
        </p:pic>
        <p:pic>
          <p:nvPicPr>
            <p:cNvPr id="15" name="Picture 14">
              <a:extLst>
                <a:ext uri="{FF2B5EF4-FFF2-40B4-BE49-F238E27FC236}">
                  <a16:creationId xmlns:a16="http://schemas.microsoft.com/office/drawing/2014/main" id="{0C694C4B-9271-F242-BE8C-A59E9D84E8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93446" y="5964982"/>
              <a:ext cx="1509345" cy="668345"/>
            </a:xfrm>
            <a:prstGeom prst="rect">
              <a:avLst/>
            </a:prstGeom>
          </p:spPr>
        </p:pic>
      </p:grpSp>
      <p:sp>
        <p:nvSpPr>
          <p:cNvPr id="2" name="Title 1">
            <a:extLst>
              <a:ext uri="{FF2B5EF4-FFF2-40B4-BE49-F238E27FC236}">
                <a16:creationId xmlns:a16="http://schemas.microsoft.com/office/drawing/2014/main" id="{25576EA8-5764-E147-AA81-BA5CE2124955}"/>
              </a:ext>
            </a:extLst>
          </p:cNvPr>
          <p:cNvSpPr>
            <a:spLocks noGrp="1"/>
          </p:cNvSpPr>
          <p:nvPr>
            <p:ph type="title" hasCustomPrompt="1"/>
          </p:nvPr>
        </p:nvSpPr>
        <p:spPr>
          <a:xfrm>
            <a:off x="1624013" y="3127013"/>
            <a:ext cx="8191196" cy="1325563"/>
          </a:xfrm>
        </p:spPr>
        <p:txBody>
          <a:bodyPr>
            <a:normAutofit/>
          </a:bodyPr>
          <a:lstStyle>
            <a:lvl1pPr>
              <a:defRPr sz="5400"/>
            </a:lvl1pPr>
          </a:lstStyle>
          <a:p>
            <a:r>
              <a:rPr lang="en-US" dirty="0"/>
              <a:t>TITLE</a:t>
            </a:r>
          </a:p>
        </p:txBody>
      </p:sp>
      <p:cxnSp>
        <p:nvCxnSpPr>
          <p:cNvPr id="8" name="Straight Connector 7">
            <a:extLst>
              <a:ext uri="{FF2B5EF4-FFF2-40B4-BE49-F238E27FC236}">
                <a16:creationId xmlns:a16="http://schemas.microsoft.com/office/drawing/2014/main" id="{3D831946-A030-2741-ACED-4CE9E9DF7DD1}"/>
              </a:ext>
            </a:extLst>
          </p:cNvPr>
          <p:cNvCxnSpPr>
            <a:cxnSpLocks/>
          </p:cNvCxnSpPr>
          <p:nvPr userDrawn="1"/>
        </p:nvCxnSpPr>
        <p:spPr>
          <a:xfrm>
            <a:off x="1738092" y="3418880"/>
            <a:ext cx="1601392" cy="0"/>
          </a:xfrm>
          <a:prstGeom prst="line">
            <a:avLst/>
          </a:prstGeom>
          <a:ln w="57150" cap="rnd">
            <a:solidFill>
              <a:srgbClr val="FA94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22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slide">
    <p:spTree>
      <p:nvGrpSpPr>
        <p:cNvPr id="1" name=""/>
        <p:cNvGrpSpPr/>
        <p:nvPr/>
      </p:nvGrpSpPr>
      <p:grpSpPr>
        <a:xfrm>
          <a:off x="0" y="0"/>
          <a:ext cx="0" cy="0"/>
          <a:chOff x="0" y="0"/>
          <a:chExt cx="0" cy="0"/>
        </a:xfrm>
      </p:grpSpPr>
      <p:sp>
        <p:nvSpPr>
          <p:cNvPr id="13" name="Right Triangle 19">
            <a:extLst>
              <a:ext uri="{FF2B5EF4-FFF2-40B4-BE49-F238E27FC236}">
                <a16:creationId xmlns:a16="http://schemas.microsoft.com/office/drawing/2014/main" id="{837621FD-7469-9945-9B58-19C98BC0EFB4}"/>
              </a:ext>
            </a:extLst>
          </p:cNvPr>
          <p:cNvSpPr/>
          <p:nvPr userDrawn="1"/>
        </p:nvSpPr>
        <p:spPr>
          <a:xfrm flipH="1">
            <a:off x="-64700" y="5933901"/>
            <a:ext cx="12365666" cy="99852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6476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367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1079"/>
              <a:gd name="connsiteX1" fmla="*/ 10000 w 10000"/>
              <a:gd name="connsiteY1" fmla="*/ 4749 h 11079"/>
              <a:gd name="connsiteX2" fmla="*/ 10000 w 10000"/>
              <a:gd name="connsiteY2" fmla="*/ 11079 h 11079"/>
              <a:gd name="connsiteX3" fmla="*/ 0 w 10000"/>
              <a:gd name="connsiteY3" fmla="*/ 11079 h 11079"/>
              <a:gd name="connsiteX4" fmla="*/ 0 w 10000"/>
              <a:gd name="connsiteY4" fmla="*/ 0 h 11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079">
                <a:moveTo>
                  <a:pt x="0" y="0"/>
                </a:moveTo>
                <a:lnTo>
                  <a:pt x="10000" y="4749"/>
                </a:lnTo>
                <a:lnTo>
                  <a:pt x="10000" y="11079"/>
                </a:lnTo>
                <a:lnTo>
                  <a:pt x="0" y="11079"/>
                </a:lnTo>
                <a:lnTo>
                  <a:pt x="0" y="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FE658-E4FE-AB45-A1BC-FB3DF37A55D0}"/>
              </a:ext>
            </a:extLst>
          </p:cNvPr>
          <p:cNvSpPr>
            <a:spLocks noGrp="1"/>
          </p:cNvSpPr>
          <p:nvPr>
            <p:ph type="title"/>
          </p:nvPr>
        </p:nvSpPr>
        <p:spPr/>
        <p:txBody>
          <a:bodyPr/>
          <a:lstStyle/>
          <a:p>
            <a:r>
              <a:rPr lang="en-US" smtClean="0"/>
              <a:t>Click to edit Master title style</a:t>
            </a:r>
            <a:endParaRPr lang="en-US" dirty="0"/>
          </a:p>
        </p:txBody>
      </p:sp>
      <p:sp>
        <p:nvSpPr>
          <p:cNvPr id="4" name="Footer Placeholder 3">
            <a:extLst>
              <a:ext uri="{FF2B5EF4-FFF2-40B4-BE49-F238E27FC236}">
                <a16:creationId xmlns:a16="http://schemas.microsoft.com/office/drawing/2014/main" id="{591F5C35-A050-294F-8305-84906E0DA302}"/>
              </a:ext>
            </a:extLst>
          </p:cNvPr>
          <p:cNvSpPr>
            <a:spLocks noGrp="1"/>
          </p:cNvSpPr>
          <p:nvPr>
            <p:ph type="ftr" sz="quarter" idx="11"/>
          </p:nvPr>
        </p:nvSpPr>
        <p:spPr>
          <a:xfrm>
            <a:off x="770106" y="6356350"/>
            <a:ext cx="4114800" cy="365125"/>
          </a:xfrm>
        </p:spPr>
        <p:txBody>
          <a:bodyPr/>
          <a:lstStyle>
            <a:lvl1pPr>
              <a:defRPr>
                <a:solidFill>
                  <a:schemeClr val="tx2"/>
                </a:solidFill>
              </a:defRPr>
            </a:lvl1pPr>
          </a:lstStyle>
          <a:p>
            <a:r>
              <a:rPr lang="en-GB"/>
              <a:t>TITLE OF PRESENTATION</a:t>
            </a:r>
            <a:endParaRPr lang="en-GB" dirty="0"/>
          </a:p>
        </p:txBody>
      </p:sp>
      <p:sp>
        <p:nvSpPr>
          <p:cNvPr id="5" name="Slide Number Placeholder 4">
            <a:extLst>
              <a:ext uri="{FF2B5EF4-FFF2-40B4-BE49-F238E27FC236}">
                <a16:creationId xmlns:a16="http://schemas.microsoft.com/office/drawing/2014/main" id="{2A888644-9152-4E4E-8206-FCD6224416B8}"/>
              </a:ext>
            </a:extLst>
          </p:cNvPr>
          <p:cNvSpPr>
            <a:spLocks noGrp="1"/>
          </p:cNvSpPr>
          <p:nvPr>
            <p:ph type="sldNum" sz="quarter" idx="12"/>
          </p:nvPr>
        </p:nvSpPr>
        <p:spPr/>
        <p:txBody>
          <a:bodyPr/>
          <a:lstStyle>
            <a:lvl1pPr>
              <a:defRPr>
                <a:solidFill>
                  <a:schemeClr val="tx2"/>
                </a:solidFill>
              </a:defRPr>
            </a:lvl1pPr>
          </a:lstStyle>
          <a:p>
            <a:fld id="{9EE1635E-DAE2-420B-9400-E55975FD2672}" type="slidenum">
              <a:rPr lang="en-GB" smtClean="0"/>
              <a:pPr/>
              <a:t>‹#›</a:t>
            </a:fld>
            <a:endParaRPr lang="en-GB" dirty="0"/>
          </a:p>
        </p:txBody>
      </p:sp>
      <p:sp>
        <p:nvSpPr>
          <p:cNvPr id="14" name="Right Triangle 19">
            <a:extLst>
              <a:ext uri="{FF2B5EF4-FFF2-40B4-BE49-F238E27FC236}">
                <a16:creationId xmlns:a16="http://schemas.microsoft.com/office/drawing/2014/main" id="{0D8C0E6C-5DFA-DC48-8744-EAD22237A1A5}"/>
              </a:ext>
            </a:extLst>
          </p:cNvPr>
          <p:cNvSpPr/>
          <p:nvPr userDrawn="1"/>
        </p:nvSpPr>
        <p:spPr>
          <a:xfrm flipV="1">
            <a:off x="-64700" y="-499263"/>
            <a:ext cx="12365666" cy="99852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6476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367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1079"/>
              <a:gd name="connsiteX1" fmla="*/ 10000 w 10000"/>
              <a:gd name="connsiteY1" fmla="*/ 4749 h 11079"/>
              <a:gd name="connsiteX2" fmla="*/ 10000 w 10000"/>
              <a:gd name="connsiteY2" fmla="*/ 11079 h 11079"/>
              <a:gd name="connsiteX3" fmla="*/ 0 w 10000"/>
              <a:gd name="connsiteY3" fmla="*/ 11079 h 11079"/>
              <a:gd name="connsiteX4" fmla="*/ 0 w 10000"/>
              <a:gd name="connsiteY4" fmla="*/ 0 h 11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079">
                <a:moveTo>
                  <a:pt x="0" y="0"/>
                </a:moveTo>
                <a:lnTo>
                  <a:pt x="10000" y="4749"/>
                </a:lnTo>
                <a:lnTo>
                  <a:pt x="10000" y="11079"/>
                </a:lnTo>
                <a:lnTo>
                  <a:pt x="0" y="11079"/>
                </a:lnTo>
                <a:lnTo>
                  <a:pt x="0" y="0"/>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3064C342-2B74-5C4F-A36C-6EF6A9C5A938}"/>
              </a:ext>
            </a:extLst>
          </p:cNvPr>
          <p:cNvSpPr>
            <a:spLocks noGrp="1"/>
          </p:cNvSpPr>
          <p:nvPr>
            <p:ph type="body" sz="quarter" idx="13"/>
          </p:nvPr>
        </p:nvSpPr>
        <p:spPr>
          <a:xfrm>
            <a:off x="838200" y="1825625"/>
            <a:ext cx="10515600" cy="4351338"/>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5109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98402E-318E-471E-A3B8-76660F9CE6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id="{E4996EFA-3C4D-4F5F-8A36-104EEB40B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99D62A6D-358C-4522-8C61-8BCCDC331DDD}"/>
              </a:ext>
            </a:extLst>
          </p:cNvPr>
          <p:cNvSpPr>
            <a:spLocks noGrp="1"/>
          </p:cNvSpPr>
          <p:nvPr>
            <p:ph type="ftr" sz="quarter" idx="3"/>
          </p:nvPr>
        </p:nvSpPr>
        <p:spPr>
          <a:xfrm>
            <a:off x="770106" y="6356350"/>
            <a:ext cx="4114800" cy="365125"/>
          </a:xfrm>
          <a:prstGeom prst="rect">
            <a:avLst/>
          </a:prstGeom>
        </p:spPr>
        <p:txBody>
          <a:bodyPr vert="horz" lIns="91440" tIns="45720" rIns="91440" bIns="45720" rtlCol="0" anchor="ctr"/>
          <a:lstStyle>
            <a:lvl1pPr algn="l">
              <a:defRPr sz="1200">
                <a:solidFill>
                  <a:schemeClr val="bg1"/>
                </a:solidFill>
                <a:latin typeface="Varela Round" pitchFamily="2" charset="-79"/>
                <a:cs typeface="Varela Round" pitchFamily="2" charset="-79"/>
              </a:defRPr>
            </a:lvl1pPr>
          </a:lstStyle>
          <a:p>
            <a:r>
              <a:rPr lang="en-GB"/>
              <a:t>TITLE OF PRESENTATION</a:t>
            </a:r>
            <a:endParaRPr lang="en-GB" dirty="0"/>
          </a:p>
        </p:txBody>
      </p:sp>
      <p:sp>
        <p:nvSpPr>
          <p:cNvPr id="6" name="Slide Number Placeholder 5">
            <a:extLst>
              <a:ext uri="{FF2B5EF4-FFF2-40B4-BE49-F238E27FC236}">
                <a16:creationId xmlns:a16="http://schemas.microsoft.com/office/drawing/2014/main" id="{FD062534-0CD8-44BA-A91F-64A690A171B2}"/>
              </a:ext>
            </a:extLst>
          </p:cNvPr>
          <p:cNvSpPr>
            <a:spLocks noGrp="1"/>
          </p:cNvSpPr>
          <p:nvPr>
            <p:ph type="sldNum" sz="quarter" idx="4"/>
          </p:nvPr>
        </p:nvSpPr>
        <p:spPr>
          <a:xfrm>
            <a:off x="8707879" y="6356350"/>
            <a:ext cx="2743200" cy="365125"/>
          </a:xfrm>
          <a:prstGeom prst="rect">
            <a:avLst/>
          </a:prstGeom>
        </p:spPr>
        <p:txBody>
          <a:bodyPr vert="horz" lIns="91440" tIns="45720" rIns="91440" bIns="45720" rtlCol="0" anchor="ctr"/>
          <a:lstStyle>
            <a:lvl1pPr algn="r">
              <a:defRPr sz="1200">
                <a:solidFill>
                  <a:schemeClr val="bg1"/>
                </a:solidFill>
                <a:latin typeface="Varela Round" pitchFamily="2" charset="-79"/>
                <a:cs typeface="Varela Round" pitchFamily="2" charset="-79"/>
              </a:defRPr>
            </a:lvl1pPr>
          </a:lstStyle>
          <a:p>
            <a:fld id="{9EE1635E-DAE2-420B-9400-E55975FD2672}" type="slidenum">
              <a:rPr lang="en-GB" smtClean="0"/>
              <a:pPr/>
              <a:t>‹#›</a:t>
            </a:fld>
            <a:endParaRPr lang="en-GB"/>
          </a:p>
        </p:txBody>
      </p:sp>
    </p:spTree>
    <p:extLst>
      <p:ext uri="{BB962C8B-B14F-4D97-AF65-F5344CB8AC3E}">
        <p14:creationId xmlns:p14="http://schemas.microsoft.com/office/powerpoint/2010/main" val="1788900534"/>
      </p:ext>
    </p:extLst>
  </p:cSld>
  <p:clrMap bg1="lt1" tx1="dk1" bg2="lt2" tx2="dk2" accent1="accent1" accent2="accent2" accent3="accent3" accent4="accent4" accent5="accent5" accent6="accent6" hlink="hlink" folHlink="folHlink"/>
  <p:sldLayoutIdLst>
    <p:sldLayoutId id="2147483650" r:id="rId1"/>
    <p:sldLayoutId id="2147483651" r:id="rId2"/>
  </p:sldLayoutIdLst>
  <p:hf hdr="0" dt="0"/>
  <p:txStyles>
    <p:titleStyle>
      <a:lvl1pPr algn="l" defTabSz="914400" rtl="0" eaLnBrk="1" latinLnBrk="0" hangingPunct="1">
        <a:lnSpc>
          <a:spcPct val="90000"/>
        </a:lnSpc>
        <a:spcBef>
          <a:spcPct val="0"/>
        </a:spcBef>
        <a:buNone/>
        <a:defRPr sz="3800" kern="1200">
          <a:solidFill>
            <a:schemeClr val="tx2"/>
          </a:solidFill>
          <a:latin typeface="Varela Round" pitchFamily="2" charset="-79"/>
          <a:ea typeface="+mj-ea"/>
          <a:cs typeface="Varela Round"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eam.org.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42613">
            <a:off x="581042" y="5129561"/>
            <a:ext cx="2085940" cy="1020068"/>
          </a:xfrm>
          <a:prstGeom prst="rect">
            <a:avLst/>
          </a:prstGeom>
        </p:spPr>
      </p:pic>
      <p:sp>
        <p:nvSpPr>
          <p:cNvPr id="2" name="Title 1">
            <a:extLst>
              <a:ext uri="{FF2B5EF4-FFF2-40B4-BE49-F238E27FC236}">
                <a16:creationId xmlns:a16="http://schemas.microsoft.com/office/drawing/2014/main" id="{566B3787-1AFD-2A42-A758-8778B928FEE7}"/>
              </a:ext>
            </a:extLst>
          </p:cNvPr>
          <p:cNvSpPr>
            <a:spLocks noGrp="1"/>
          </p:cNvSpPr>
          <p:nvPr>
            <p:ph type="title"/>
          </p:nvPr>
        </p:nvSpPr>
        <p:spPr>
          <a:xfrm>
            <a:off x="1624012" y="2209644"/>
            <a:ext cx="9871301" cy="1325563"/>
          </a:xfrm>
        </p:spPr>
        <p:txBody>
          <a:bodyPr>
            <a:normAutofit/>
          </a:bodyPr>
          <a:lstStyle/>
          <a:p>
            <a:r>
              <a:rPr lang="en-US" sz="2800" dirty="0" smtClean="0"/>
              <a:t>Flexible responses during the Coronavirus crisis </a:t>
            </a:r>
            <a:br>
              <a:rPr lang="en-US" sz="2800" dirty="0" smtClean="0"/>
            </a:br>
            <a:r>
              <a:rPr lang="en-US" sz="2800" dirty="0" smtClean="0"/>
              <a:t>(and how to keep them…)</a:t>
            </a:r>
            <a:endParaRPr lang="en-US" sz="2800" dirty="0"/>
          </a:p>
        </p:txBody>
      </p:sp>
      <p:sp>
        <p:nvSpPr>
          <p:cNvPr id="4" name="Title 1">
            <a:extLst>
              <a:ext uri="{FF2B5EF4-FFF2-40B4-BE49-F238E27FC236}">
                <a16:creationId xmlns:a16="http://schemas.microsoft.com/office/drawing/2014/main" id="{566B3787-1AFD-2A42-A758-8778B928FEE7}"/>
              </a:ext>
            </a:extLst>
          </p:cNvPr>
          <p:cNvSpPr txBox="1">
            <a:spLocks/>
          </p:cNvSpPr>
          <p:nvPr/>
        </p:nvSpPr>
        <p:spPr>
          <a:xfrm>
            <a:off x="1624013" y="3261838"/>
            <a:ext cx="8191196"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kern="1200">
                <a:solidFill>
                  <a:schemeClr val="tx2"/>
                </a:solidFill>
                <a:latin typeface="Varela Round" pitchFamily="2" charset="-79"/>
                <a:ea typeface="+mj-ea"/>
                <a:cs typeface="Varela Round" pitchFamily="2" charset="-79"/>
              </a:defRPr>
            </a:lvl1pPr>
          </a:lstStyle>
          <a:p>
            <a:r>
              <a:rPr lang="en-US" sz="1600" dirty="0" smtClean="0"/>
              <a:t>Oliver Hilbery, Director, MEAM</a:t>
            </a:r>
          </a:p>
          <a:p>
            <a:r>
              <a:rPr lang="en-US" sz="1600" dirty="0" smtClean="0"/>
              <a:t>Research by: </a:t>
            </a:r>
            <a:r>
              <a:rPr lang="en-US" sz="1600" dirty="0" err="1" smtClean="0"/>
              <a:t>Cordis</a:t>
            </a:r>
            <a:r>
              <a:rPr lang="en-US" sz="1600" dirty="0" smtClean="0"/>
              <a:t> Bright</a:t>
            </a:r>
          </a:p>
          <a:p>
            <a:r>
              <a:rPr lang="en-US" sz="1600" dirty="0" smtClean="0"/>
              <a:t>Supported by: The National Lottery Community Fund</a:t>
            </a:r>
            <a:endParaRPr lang="en-US" sz="1600" dirty="0"/>
          </a:p>
        </p:txBody>
      </p:sp>
      <p:pic>
        <p:nvPicPr>
          <p:cNvPr id="5" name="Picture 4" descr="CB Stuff.png"/>
          <p:cNvPicPr/>
          <p:nvPr/>
        </p:nvPicPr>
        <p:blipFill>
          <a:blip r:embed="rId3" cstate="print"/>
          <a:srcRect l="2808" r="36533" b="43936"/>
          <a:stretch>
            <a:fillRect/>
          </a:stretch>
        </p:blipFill>
        <p:spPr>
          <a:xfrm rot="20789618">
            <a:off x="2529290" y="4554797"/>
            <a:ext cx="1159862" cy="1102643"/>
          </a:xfrm>
          <a:prstGeom prst="rect">
            <a:avLst/>
          </a:prstGeom>
        </p:spPr>
      </p:pic>
    </p:spTree>
    <p:extLst>
      <p:ext uri="{BB962C8B-B14F-4D97-AF65-F5344CB8AC3E}">
        <p14:creationId xmlns:p14="http://schemas.microsoft.com/office/powerpoint/2010/main" val="3207118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10</a:t>
            </a:fld>
            <a:endParaRPr lang="en-GB" dirty="0"/>
          </a:p>
        </p:txBody>
      </p:sp>
      <p:sp>
        <p:nvSpPr>
          <p:cNvPr id="18" name="Title 1"/>
          <p:cNvSpPr>
            <a:spLocks noGrp="1"/>
          </p:cNvSpPr>
          <p:nvPr>
            <p:ph type="title"/>
          </p:nvPr>
        </p:nvSpPr>
        <p:spPr>
          <a:xfrm>
            <a:off x="935479" y="365125"/>
            <a:ext cx="10515600" cy="1325563"/>
          </a:xfrm>
        </p:spPr>
        <p:txBody>
          <a:bodyPr/>
          <a:lstStyle/>
          <a:p>
            <a:r>
              <a:rPr lang="en-GB" dirty="0"/>
              <a:t>2</a:t>
            </a:r>
            <a:r>
              <a:rPr lang="en-GB" dirty="0" smtClean="0"/>
              <a:t>. Impact on services and systems</a:t>
            </a:r>
            <a:endParaRPr lang="en-GB" dirty="0"/>
          </a:p>
        </p:txBody>
      </p:sp>
      <p:sp>
        <p:nvSpPr>
          <p:cNvPr id="6" name="Content Placeholder 2"/>
          <p:cNvSpPr txBox="1">
            <a:spLocks/>
          </p:cNvSpPr>
          <p:nvPr/>
        </p:nvSpPr>
        <p:spPr>
          <a:xfrm>
            <a:off x="1065245" y="1503786"/>
            <a:ext cx="4162538"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Positive:</a:t>
            </a:r>
          </a:p>
          <a:p>
            <a:pPr>
              <a:buFontTx/>
              <a:buChar char="-"/>
            </a:pPr>
            <a:r>
              <a:rPr lang="en-GB" sz="1600" dirty="0" smtClean="0">
                <a:solidFill>
                  <a:schemeClr val="bg1">
                    <a:lumMod val="75000"/>
                  </a:schemeClr>
                </a:solidFill>
              </a:rPr>
              <a:t>Improved inter-agency collaboration and partnership working.</a:t>
            </a:r>
          </a:p>
          <a:p>
            <a:pPr>
              <a:buFontTx/>
              <a:buChar char="-"/>
            </a:pPr>
            <a:r>
              <a:rPr lang="en-GB" sz="1600" dirty="0">
                <a:solidFill>
                  <a:schemeClr val="bg1">
                    <a:lumMod val="75000"/>
                  </a:schemeClr>
                </a:solidFill>
              </a:rPr>
              <a:t>Increased sense of community and shared purpose across agencies.</a:t>
            </a:r>
          </a:p>
          <a:p>
            <a:pPr>
              <a:buFontTx/>
              <a:buChar char="-"/>
            </a:pPr>
            <a:r>
              <a:rPr lang="en-GB" sz="1600" dirty="0" smtClean="0">
                <a:solidFill>
                  <a:schemeClr val="bg1">
                    <a:lumMod val="75000"/>
                  </a:schemeClr>
                </a:solidFill>
              </a:rPr>
              <a:t>Working “beyond their remit”.</a:t>
            </a:r>
          </a:p>
          <a:p>
            <a:pPr>
              <a:buFontTx/>
              <a:buChar char="-"/>
            </a:pPr>
            <a:r>
              <a:rPr lang="en-GB" sz="1600" dirty="0">
                <a:solidFill>
                  <a:schemeClr val="bg1">
                    <a:lumMod val="75000"/>
                  </a:schemeClr>
                </a:solidFill>
              </a:rPr>
              <a:t>Swift decision-making/staff autonomy.</a:t>
            </a:r>
          </a:p>
          <a:p>
            <a:pPr>
              <a:buFontTx/>
              <a:buChar char="-"/>
            </a:pPr>
            <a:r>
              <a:rPr lang="en-GB" sz="1600" dirty="0">
                <a:solidFill>
                  <a:schemeClr val="bg1">
                    <a:lumMod val="75000"/>
                  </a:schemeClr>
                </a:solidFill>
              </a:rPr>
              <a:t>Reflective practice</a:t>
            </a:r>
            <a:r>
              <a:rPr lang="en-GB" sz="1600" dirty="0" smtClean="0">
                <a:solidFill>
                  <a:schemeClr val="bg1">
                    <a:lumMod val="75000"/>
                  </a:schemeClr>
                </a:solidFill>
              </a:rPr>
              <a:t>.</a:t>
            </a:r>
          </a:p>
          <a:p>
            <a:pPr>
              <a:buFontTx/>
              <a:buChar char="-"/>
            </a:pPr>
            <a:r>
              <a:rPr lang="en-GB" sz="1600" dirty="0" smtClean="0">
                <a:solidFill>
                  <a:schemeClr val="bg1">
                    <a:lumMod val="75000"/>
                  </a:schemeClr>
                </a:solidFill>
              </a:rPr>
              <a:t>Improved relationships with clients</a:t>
            </a:r>
          </a:p>
          <a:p>
            <a:pPr>
              <a:buFontTx/>
              <a:buChar char="-"/>
            </a:pPr>
            <a:r>
              <a:rPr lang="en-GB" sz="1600" b="1" dirty="0"/>
              <a:t>Increased strategic buy-in.</a:t>
            </a:r>
          </a:p>
          <a:p>
            <a:pPr>
              <a:buFontTx/>
              <a:buChar char="-"/>
            </a:pPr>
            <a:r>
              <a:rPr lang="en-GB" sz="1600" dirty="0">
                <a:solidFill>
                  <a:schemeClr val="bg1">
                    <a:lumMod val="75000"/>
                  </a:schemeClr>
                </a:solidFill>
              </a:rPr>
              <a:t>A more supportive and less punitive approach to enforcement</a:t>
            </a:r>
            <a:r>
              <a:rPr lang="en-GB" sz="1600" dirty="0" smtClean="0">
                <a:solidFill>
                  <a:schemeClr val="bg1">
                    <a:lumMod val="75000"/>
                  </a:schemeClr>
                </a:solidFill>
              </a:rPr>
              <a:t>.</a:t>
            </a:r>
          </a:p>
          <a:p>
            <a:pPr>
              <a:buFontTx/>
              <a:buChar char="-"/>
            </a:pPr>
            <a:r>
              <a:rPr lang="en-GB" sz="1600" dirty="0" smtClean="0">
                <a:solidFill>
                  <a:schemeClr val="bg1">
                    <a:lumMod val="75000"/>
                  </a:schemeClr>
                </a:solidFill>
              </a:rPr>
              <a:t>Identification of gaps in provision.</a:t>
            </a:r>
          </a:p>
        </p:txBody>
      </p:sp>
      <p:sp>
        <p:nvSpPr>
          <p:cNvPr id="2" name="Rectangle 1"/>
          <p:cNvSpPr/>
          <p:nvPr/>
        </p:nvSpPr>
        <p:spPr>
          <a:xfrm>
            <a:off x="5659879" y="2331069"/>
            <a:ext cx="6096000" cy="1754326"/>
          </a:xfrm>
          <a:prstGeom prst="rect">
            <a:avLst/>
          </a:prstGeom>
        </p:spPr>
        <p:txBody>
          <a:bodyPr>
            <a:spAutoFit/>
          </a:bodyPr>
          <a:lstStyle/>
          <a:p>
            <a:pPr marL="180340" indent="-180340">
              <a:spcAft>
                <a:spcPts val="1200"/>
              </a:spcAft>
              <a:buClr>
                <a:srgbClr val="000000"/>
              </a:buClr>
              <a:buSzPts val="1100"/>
            </a:pPr>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“Something has been engendered in people about wanting to make a difference. The response to Covid-19 has been to chuck away the bureaucracy. Suddenly we’re having contact with lots of senior people who are taking an interest in our clients, when they didn’t before.” </a:t>
            </a:r>
          </a:p>
        </p:txBody>
      </p:sp>
    </p:spTree>
    <p:extLst>
      <p:ext uri="{BB962C8B-B14F-4D97-AF65-F5344CB8AC3E}">
        <p14:creationId xmlns:p14="http://schemas.microsoft.com/office/powerpoint/2010/main" val="4154524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11</a:t>
            </a:fld>
            <a:endParaRPr lang="en-GB" dirty="0"/>
          </a:p>
        </p:txBody>
      </p:sp>
      <p:sp>
        <p:nvSpPr>
          <p:cNvPr id="18" name="Title 1"/>
          <p:cNvSpPr>
            <a:spLocks noGrp="1"/>
          </p:cNvSpPr>
          <p:nvPr>
            <p:ph type="title"/>
          </p:nvPr>
        </p:nvSpPr>
        <p:spPr>
          <a:xfrm>
            <a:off x="935479" y="365125"/>
            <a:ext cx="10515600" cy="1325563"/>
          </a:xfrm>
        </p:spPr>
        <p:txBody>
          <a:bodyPr/>
          <a:lstStyle/>
          <a:p>
            <a:r>
              <a:rPr lang="en-GB" dirty="0"/>
              <a:t>2</a:t>
            </a:r>
            <a:r>
              <a:rPr lang="en-GB" dirty="0" smtClean="0"/>
              <a:t>. Impact on services and systems</a:t>
            </a:r>
            <a:endParaRPr lang="en-GB" dirty="0"/>
          </a:p>
        </p:txBody>
      </p:sp>
      <p:sp>
        <p:nvSpPr>
          <p:cNvPr id="5" name="Content Placeholder 2"/>
          <p:cNvSpPr txBox="1">
            <a:spLocks/>
          </p:cNvSpPr>
          <p:nvPr/>
        </p:nvSpPr>
        <p:spPr>
          <a:xfrm>
            <a:off x="1049357" y="1502045"/>
            <a:ext cx="4455513"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Negative:</a:t>
            </a:r>
          </a:p>
          <a:p>
            <a:pPr>
              <a:buFontTx/>
              <a:buChar char="-"/>
            </a:pPr>
            <a:r>
              <a:rPr lang="en-GB" sz="1600" dirty="0"/>
              <a:t>Challenge of remote working </a:t>
            </a:r>
            <a:r>
              <a:rPr lang="en-GB" sz="1600" dirty="0" smtClean="0"/>
              <a:t>and new conditions for </a:t>
            </a:r>
            <a:r>
              <a:rPr lang="en-GB" sz="1600" dirty="0"/>
              <a:t>staff.</a:t>
            </a:r>
          </a:p>
          <a:p>
            <a:pPr>
              <a:buFontTx/>
              <a:buChar char="-"/>
            </a:pPr>
            <a:r>
              <a:rPr lang="en-GB" sz="1600" dirty="0"/>
              <a:t>Strategic and operational disconnect in planning.</a:t>
            </a:r>
          </a:p>
          <a:p>
            <a:pPr>
              <a:buFontTx/>
              <a:buChar char="-"/>
            </a:pPr>
            <a:r>
              <a:rPr lang="en-GB" sz="1600" dirty="0"/>
              <a:t>Staff shortages.</a:t>
            </a:r>
          </a:p>
          <a:p>
            <a:pPr>
              <a:buFontTx/>
              <a:buChar char="-"/>
            </a:pPr>
            <a:r>
              <a:rPr lang="en-GB" sz="1600" dirty="0"/>
              <a:t>Flexibilities due to individuals not systems.</a:t>
            </a:r>
          </a:p>
          <a:p>
            <a:pPr>
              <a:buFontTx/>
              <a:buChar char="-"/>
            </a:pPr>
            <a:r>
              <a:rPr lang="en-GB" sz="1600" dirty="0"/>
              <a:t>Reduced focus on person-centred care</a:t>
            </a:r>
            <a:r>
              <a:rPr lang="en-GB" sz="1600" dirty="0" smtClean="0"/>
              <a:t>.</a:t>
            </a:r>
            <a:endParaRPr lang="en-GB" sz="1600" dirty="0"/>
          </a:p>
          <a:p>
            <a:pPr>
              <a:buFontTx/>
              <a:buChar char="-"/>
            </a:pPr>
            <a:r>
              <a:rPr lang="en-GB" sz="1600" dirty="0"/>
              <a:t>Tensions between services in relation to methods of delivery.</a:t>
            </a:r>
          </a:p>
        </p:txBody>
      </p:sp>
    </p:spTree>
    <p:extLst>
      <p:ext uri="{BB962C8B-B14F-4D97-AF65-F5344CB8AC3E}">
        <p14:creationId xmlns:p14="http://schemas.microsoft.com/office/powerpoint/2010/main" val="2855194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12</a:t>
            </a:fld>
            <a:endParaRPr lang="en-GB" dirty="0"/>
          </a:p>
        </p:txBody>
      </p:sp>
      <p:sp>
        <p:nvSpPr>
          <p:cNvPr id="18" name="Title 1"/>
          <p:cNvSpPr>
            <a:spLocks noGrp="1"/>
          </p:cNvSpPr>
          <p:nvPr>
            <p:ph type="title"/>
          </p:nvPr>
        </p:nvSpPr>
        <p:spPr>
          <a:xfrm>
            <a:off x="935479" y="365125"/>
            <a:ext cx="10515600" cy="1325563"/>
          </a:xfrm>
        </p:spPr>
        <p:txBody>
          <a:bodyPr/>
          <a:lstStyle/>
          <a:p>
            <a:r>
              <a:rPr lang="en-GB" dirty="0"/>
              <a:t>2</a:t>
            </a:r>
            <a:r>
              <a:rPr lang="en-GB" dirty="0" smtClean="0"/>
              <a:t>. Impact on services and systems</a:t>
            </a:r>
            <a:endParaRPr lang="en-GB" dirty="0"/>
          </a:p>
        </p:txBody>
      </p:sp>
      <p:sp>
        <p:nvSpPr>
          <p:cNvPr id="5" name="Content Placeholder 2"/>
          <p:cNvSpPr txBox="1">
            <a:spLocks/>
          </p:cNvSpPr>
          <p:nvPr/>
        </p:nvSpPr>
        <p:spPr>
          <a:xfrm>
            <a:off x="1049357" y="1502045"/>
            <a:ext cx="4455513"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Negative:</a:t>
            </a:r>
          </a:p>
          <a:p>
            <a:pPr>
              <a:buFontTx/>
              <a:buChar char="-"/>
            </a:pPr>
            <a:r>
              <a:rPr lang="en-GB" sz="1600" dirty="0">
                <a:solidFill>
                  <a:schemeClr val="bg1">
                    <a:lumMod val="75000"/>
                  </a:schemeClr>
                </a:solidFill>
              </a:rPr>
              <a:t>Challenge of remote working </a:t>
            </a:r>
            <a:r>
              <a:rPr lang="en-GB" sz="1600" dirty="0" smtClean="0">
                <a:solidFill>
                  <a:schemeClr val="bg1">
                    <a:lumMod val="75000"/>
                  </a:schemeClr>
                </a:solidFill>
              </a:rPr>
              <a:t>and new conditions for </a:t>
            </a:r>
            <a:r>
              <a:rPr lang="en-GB" sz="1600" dirty="0">
                <a:solidFill>
                  <a:schemeClr val="bg1">
                    <a:lumMod val="75000"/>
                  </a:schemeClr>
                </a:solidFill>
              </a:rPr>
              <a:t>staff.</a:t>
            </a:r>
          </a:p>
          <a:p>
            <a:pPr>
              <a:buFontTx/>
              <a:buChar char="-"/>
            </a:pPr>
            <a:r>
              <a:rPr lang="en-GB" sz="1600" dirty="0">
                <a:solidFill>
                  <a:schemeClr val="bg1">
                    <a:lumMod val="75000"/>
                  </a:schemeClr>
                </a:solidFill>
              </a:rPr>
              <a:t>Strategic and operational disconnect in planning.</a:t>
            </a:r>
          </a:p>
          <a:p>
            <a:pPr>
              <a:buFontTx/>
              <a:buChar char="-"/>
            </a:pPr>
            <a:r>
              <a:rPr lang="en-GB" sz="1600" dirty="0">
                <a:solidFill>
                  <a:schemeClr val="bg1">
                    <a:lumMod val="75000"/>
                  </a:schemeClr>
                </a:solidFill>
              </a:rPr>
              <a:t>Staff shortages.</a:t>
            </a:r>
          </a:p>
          <a:p>
            <a:pPr>
              <a:buFontTx/>
              <a:buChar char="-"/>
            </a:pPr>
            <a:r>
              <a:rPr lang="en-GB" sz="1600" b="1" dirty="0"/>
              <a:t>Flexibilities due to individuals not systems.</a:t>
            </a:r>
          </a:p>
          <a:p>
            <a:pPr>
              <a:buFontTx/>
              <a:buChar char="-"/>
            </a:pPr>
            <a:r>
              <a:rPr lang="en-GB" sz="1600" dirty="0">
                <a:solidFill>
                  <a:schemeClr val="bg1">
                    <a:lumMod val="75000"/>
                  </a:schemeClr>
                </a:solidFill>
              </a:rPr>
              <a:t>Reduced focus on person-centred care</a:t>
            </a:r>
            <a:r>
              <a:rPr lang="en-GB" sz="1600" dirty="0" smtClean="0">
                <a:solidFill>
                  <a:schemeClr val="bg1">
                    <a:lumMod val="75000"/>
                  </a:schemeClr>
                </a:solidFill>
              </a:rPr>
              <a:t>.</a:t>
            </a:r>
            <a:endParaRPr lang="en-GB" sz="1600" dirty="0">
              <a:solidFill>
                <a:schemeClr val="bg1">
                  <a:lumMod val="75000"/>
                </a:schemeClr>
              </a:solidFill>
            </a:endParaRPr>
          </a:p>
          <a:p>
            <a:pPr>
              <a:buFontTx/>
              <a:buChar char="-"/>
            </a:pPr>
            <a:r>
              <a:rPr lang="en-GB" sz="1600" dirty="0">
                <a:solidFill>
                  <a:schemeClr val="bg1">
                    <a:lumMod val="75000"/>
                  </a:schemeClr>
                </a:solidFill>
              </a:rPr>
              <a:t>Tensions between services in relation to methods of delivery.</a:t>
            </a:r>
          </a:p>
        </p:txBody>
      </p:sp>
      <p:sp>
        <p:nvSpPr>
          <p:cNvPr id="2" name="Rectangle 1"/>
          <p:cNvSpPr/>
          <p:nvPr/>
        </p:nvSpPr>
        <p:spPr>
          <a:xfrm>
            <a:off x="6012873" y="2450191"/>
            <a:ext cx="5237018" cy="1754326"/>
          </a:xfrm>
          <a:prstGeom prst="rect">
            <a:avLst/>
          </a:prstGeom>
        </p:spPr>
        <p:txBody>
          <a:bodyPr wrap="square">
            <a:spAutoFit/>
          </a:bodyPr>
          <a:lstStyle/>
          <a:p>
            <a:r>
              <a:rPr lang="en-GB" i="1" dirty="0" smtClean="0">
                <a:solidFill>
                  <a:srgbClr val="003366"/>
                </a:solidFill>
                <a:latin typeface="Varela Round" panose="02000000000000000000" charset="0"/>
                <a:ea typeface="Times New Roman" panose="02020603050405020304" pitchFamily="18" charset="0"/>
                <a:cs typeface="Times New Roman" panose="02020603050405020304" pitchFamily="18" charset="0"/>
              </a:rPr>
              <a:t>“Many </a:t>
            </a:r>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of the flexibilities are understood to be due to individual workers or interpersonal relationships rather than any long-lasting change in local systems and local areas will need to reflect on this if the flexibilities are to be maintained</a:t>
            </a:r>
            <a:r>
              <a:rPr lang="en-GB" i="1" dirty="0" smtClean="0">
                <a:solidFill>
                  <a:srgbClr val="003366"/>
                </a:solidFill>
                <a:latin typeface="Varela Round" panose="02000000000000000000" charset="0"/>
                <a:ea typeface="Times New Roman" panose="02020603050405020304" pitchFamily="18" charset="0"/>
                <a:cs typeface="Times New Roman" panose="02020603050405020304" pitchFamily="18" charset="0"/>
              </a:rPr>
              <a:t>.”</a:t>
            </a:r>
            <a:endPar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671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13</a:t>
            </a:fld>
            <a:endParaRPr lang="en-GB" dirty="0"/>
          </a:p>
        </p:txBody>
      </p:sp>
      <p:sp>
        <p:nvSpPr>
          <p:cNvPr id="18" name="Title 1"/>
          <p:cNvSpPr>
            <a:spLocks noGrp="1"/>
          </p:cNvSpPr>
          <p:nvPr>
            <p:ph type="title"/>
          </p:nvPr>
        </p:nvSpPr>
        <p:spPr>
          <a:xfrm>
            <a:off x="935479" y="365125"/>
            <a:ext cx="10515600" cy="1325563"/>
          </a:xfrm>
        </p:spPr>
        <p:txBody>
          <a:bodyPr/>
          <a:lstStyle/>
          <a:p>
            <a:r>
              <a:rPr lang="en-GB" dirty="0"/>
              <a:t>2</a:t>
            </a:r>
            <a:r>
              <a:rPr lang="en-GB" dirty="0" smtClean="0"/>
              <a:t>. Impact on services and systems</a:t>
            </a:r>
            <a:endParaRPr lang="en-GB" dirty="0"/>
          </a:p>
        </p:txBody>
      </p:sp>
      <p:sp>
        <p:nvSpPr>
          <p:cNvPr id="5" name="Content Placeholder 2"/>
          <p:cNvSpPr txBox="1">
            <a:spLocks/>
          </p:cNvSpPr>
          <p:nvPr/>
        </p:nvSpPr>
        <p:spPr>
          <a:xfrm>
            <a:off x="1049357" y="1502045"/>
            <a:ext cx="4455513"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Negative:</a:t>
            </a:r>
          </a:p>
          <a:p>
            <a:pPr>
              <a:buFontTx/>
              <a:buChar char="-"/>
            </a:pPr>
            <a:r>
              <a:rPr lang="en-GB" sz="1600" dirty="0">
                <a:solidFill>
                  <a:schemeClr val="bg1">
                    <a:lumMod val="75000"/>
                  </a:schemeClr>
                </a:solidFill>
              </a:rPr>
              <a:t>Challenge of remote working </a:t>
            </a:r>
            <a:r>
              <a:rPr lang="en-GB" sz="1600" dirty="0" smtClean="0">
                <a:solidFill>
                  <a:schemeClr val="bg1">
                    <a:lumMod val="75000"/>
                  </a:schemeClr>
                </a:solidFill>
              </a:rPr>
              <a:t>and new conditions for </a:t>
            </a:r>
            <a:r>
              <a:rPr lang="en-GB" sz="1600" dirty="0">
                <a:solidFill>
                  <a:schemeClr val="bg1">
                    <a:lumMod val="75000"/>
                  </a:schemeClr>
                </a:solidFill>
              </a:rPr>
              <a:t>staff.</a:t>
            </a:r>
          </a:p>
          <a:p>
            <a:pPr>
              <a:buFontTx/>
              <a:buChar char="-"/>
            </a:pPr>
            <a:r>
              <a:rPr lang="en-GB" sz="1600" dirty="0">
                <a:solidFill>
                  <a:schemeClr val="bg1">
                    <a:lumMod val="75000"/>
                  </a:schemeClr>
                </a:solidFill>
              </a:rPr>
              <a:t>Strategic and operational disconnect in planning.</a:t>
            </a:r>
          </a:p>
          <a:p>
            <a:pPr>
              <a:buFontTx/>
              <a:buChar char="-"/>
            </a:pPr>
            <a:r>
              <a:rPr lang="en-GB" sz="1600" dirty="0">
                <a:solidFill>
                  <a:schemeClr val="bg1">
                    <a:lumMod val="75000"/>
                  </a:schemeClr>
                </a:solidFill>
              </a:rPr>
              <a:t>Staff shortages.</a:t>
            </a:r>
          </a:p>
          <a:p>
            <a:pPr>
              <a:buFontTx/>
              <a:buChar char="-"/>
            </a:pPr>
            <a:r>
              <a:rPr lang="en-GB" sz="1600" dirty="0">
                <a:solidFill>
                  <a:schemeClr val="bg1">
                    <a:lumMod val="75000"/>
                  </a:schemeClr>
                </a:solidFill>
              </a:rPr>
              <a:t>Flexibilities due to individuals not systems.</a:t>
            </a:r>
          </a:p>
          <a:p>
            <a:pPr>
              <a:buFontTx/>
              <a:buChar char="-"/>
            </a:pPr>
            <a:r>
              <a:rPr lang="en-GB" sz="1600" b="1" dirty="0"/>
              <a:t>Reduced focus on person-centred care.</a:t>
            </a:r>
          </a:p>
          <a:p>
            <a:pPr>
              <a:buFontTx/>
              <a:buChar char="-"/>
            </a:pPr>
            <a:r>
              <a:rPr lang="en-GB" sz="1600" dirty="0">
                <a:solidFill>
                  <a:schemeClr val="bg1">
                    <a:lumMod val="75000"/>
                  </a:schemeClr>
                </a:solidFill>
              </a:rPr>
              <a:t>Tensions between services in relation to methods of delivery.</a:t>
            </a:r>
          </a:p>
        </p:txBody>
      </p:sp>
      <p:sp>
        <p:nvSpPr>
          <p:cNvPr id="2" name="Rectangle 1"/>
          <p:cNvSpPr/>
          <p:nvPr/>
        </p:nvSpPr>
        <p:spPr>
          <a:xfrm>
            <a:off x="5984156" y="2033889"/>
            <a:ext cx="4987636" cy="2031325"/>
          </a:xfrm>
          <a:prstGeom prst="rect">
            <a:avLst/>
          </a:prstGeom>
        </p:spPr>
        <p:txBody>
          <a:bodyPr wrap="square">
            <a:spAutoFit/>
          </a:bodyPr>
          <a:lstStyle/>
          <a:p>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“In some areas local leads reported that … there had been a shift towards more ‘doing for’ people rather than involving people in their own support. Interviews with people with lived experience reflected that they had not been consulted with regards to the provision of their support during this time.”</a:t>
            </a:r>
          </a:p>
        </p:txBody>
      </p:sp>
    </p:spTree>
    <p:extLst>
      <p:ext uri="{BB962C8B-B14F-4D97-AF65-F5344CB8AC3E}">
        <p14:creationId xmlns:p14="http://schemas.microsoft.com/office/powerpoint/2010/main" val="1406478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14</a:t>
            </a:fld>
            <a:endParaRPr lang="en-GB" dirty="0"/>
          </a:p>
        </p:txBody>
      </p:sp>
      <p:sp>
        <p:nvSpPr>
          <p:cNvPr id="18" name="Title 1"/>
          <p:cNvSpPr>
            <a:spLocks noGrp="1"/>
          </p:cNvSpPr>
          <p:nvPr>
            <p:ph type="title"/>
          </p:nvPr>
        </p:nvSpPr>
        <p:spPr>
          <a:xfrm>
            <a:off x="935479" y="365125"/>
            <a:ext cx="10515600" cy="1325563"/>
          </a:xfrm>
        </p:spPr>
        <p:txBody>
          <a:bodyPr/>
          <a:lstStyle/>
          <a:p>
            <a:r>
              <a:rPr lang="en-GB" dirty="0" smtClean="0"/>
              <a:t>3. Impact on people</a:t>
            </a:r>
            <a:endParaRPr lang="en-GB" dirty="0"/>
          </a:p>
        </p:txBody>
      </p:sp>
      <p:sp>
        <p:nvSpPr>
          <p:cNvPr id="6" name="Content Placeholder 2"/>
          <p:cNvSpPr txBox="1">
            <a:spLocks/>
          </p:cNvSpPr>
          <p:nvPr/>
        </p:nvSpPr>
        <p:spPr>
          <a:xfrm>
            <a:off x="1065245" y="1503786"/>
            <a:ext cx="4162538"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Positive:</a:t>
            </a:r>
          </a:p>
          <a:p>
            <a:pPr>
              <a:buFontTx/>
              <a:buChar char="-"/>
            </a:pPr>
            <a:r>
              <a:rPr lang="en-GB" sz="1600" dirty="0"/>
              <a:t>Clients adapting and engaging well.</a:t>
            </a:r>
          </a:p>
          <a:p>
            <a:pPr>
              <a:buFontTx/>
              <a:buChar char="-"/>
            </a:pPr>
            <a:r>
              <a:rPr lang="en-GB" sz="1600" dirty="0"/>
              <a:t>Safe and sustained accommodation placements.</a:t>
            </a:r>
          </a:p>
          <a:p>
            <a:pPr>
              <a:buFontTx/>
              <a:buChar char="-"/>
            </a:pPr>
            <a:r>
              <a:rPr lang="en-GB" sz="1600" dirty="0"/>
              <a:t>Increased autonomy.</a:t>
            </a:r>
          </a:p>
          <a:p>
            <a:pPr>
              <a:buFontTx/>
              <a:buChar char="-"/>
            </a:pPr>
            <a:r>
              <a:rPr lang="en-GB" sz="1600" dirty="0"/>
              <a:t>Increased </a:t>
            </a:r>
            <a:r>
              <a:rPr lang="en-GB" sz="1600" dirty="0" smtClean="0"/>
              <a:t>trust in individuals and services.</a:t>
            </a:r>
            <a:endParaRPr lang="en-GB" sz="1600" dirty="0"/>
          </a:p>
          <a:p>
            <a:pPr>
              <a:buFontTx/>
              <a:buChar char="-"/>
            </a:pPr>
            <a:r>
              <a:rPr lang="en-GB" sz="1600" dirty="0"/>
              <a:t>Increased engagement with substance misuse services.</a:t>
            </a:r>
          </a:p>
          <a:p>
            <a:pPr>
              <a:buFontTx/>
              <a:buChar char="-"/>
            </a:pPr>
            <a:r>
              <a:rPr lang="en-GB" sz="1600" dirty="0"/>
              <a:t>Effective self-management of medication.</a:t>
            </a:r>
          </a:p>
          <a:p>
            <a:pPr>
              <a:buFontTx/>
              <a:buChar char="-"/>
            </a:pPr>
            <a:r>
              <a:rPr lang="en-GB" sz="1600" dirty="0"/>
              <a:t>Positive mental health outcomes for some people where additional and appropriate support is available.</a:t>
            </a:r>
          </a:p>
          <a:p>
            <a:pPr marL="0" indent="0">
              <a:buNone/>
            </a:pPr>
            <a:endParaRPr lang="en-GB" sz="1600" dirty="0" smtClean="0"/>
          </a:p>
        </p:txBody>
      </p:sp>
    </p:spTree>
    <p:extLst>
      <p:ext uri="{BB962C8B-B14F-4D97-AF65-F5344CB8AC3E}">
        <p14:creationId xmlns:p14="http://schemas.microsoft.com/office/powerpoint/2010/main" val="1592968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15</a:t>
            </a:fld>
            <a:endParaRPr lang="en-GB" dirty="0"/>
          </a:p>
        </p:txBody>
      </p:sp>
      <p:sp>
        <p:nvSpPr>
          <p:cNvPr id="18" name="Title 1"/>
          <p:cNvSpPr>
            <a:spLocks noGrp="1"/>
          </p:cNvSpPr>
          <p:nvPr>
            <p:ph type="title"/>
          </p:nvPr>
        </p:nvSpPr>
        <p:spPr>
          <a:xfrm>
            <a:off x="935479" y="365125"/>
            <a:ext cx="10515600" cy="1325563"/>
          </a:xfrm>
        </p:spPr>
        <p:txBody>
          <a:bodyPr/>
          <a:lstStyle/>
          <a:p>
            <a:r>
              <a:rPr lang="en-GB" dirty="0" smtClean="0"/>
              <a:t>3. Impact on people</a:t>
            </a:r>
            <a:endParaRPr lang="en-GB" dirty="0"/>
          </a:p>
        </p:txBody>
      </p:sp>
      <p:sp>
        <p:nvSpPr>
          <p:cNvPr id="6" name="Content Placeholder 2"/>
          <p:cNvSpPr txBox="1">
            <a:spLocks/>
          </p:cNvSpPr>
          <p:nvPr/>
        </p:nvSpPr>
        <p:spPr>
          <a:xfrm>
            <a:off x="1065245" y="1503786"/>
            <a:ext cx="4162538"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Positive:</a:t>
            </a:r>
          </a:p>
          <a:p>
            <a:pPr>
              <a:buFontTx/>
              <a:buChar char="-"/>
            </a:pPr>
            <a:r>
              <a:rPr lang="en-GB" sz="1600" b="1" dirty="0"/>
              <a:t>Clients adapting and engaging well.</a:t>
            </a:r>
          </a:p>
          <a:p>
            <a:pPr>
              <a:buFontTx/>
              <a:buChar char="-"/>
            </a:pPr>
            <a:r>
              <a:rPr lang="en-GB" sz="1600" dirty="0">
                <a:solidFill>
                  <a:schemeClr val="bg1">
                    <a:lumMod val="75000"/>
                  </a:schemeClr>
                </a:solidFill>
              </a:rPr>
              <a:t>Safe and sustained accommodation placements.</a:t>
            </a:r>
          </a:p>
          <a:p>
            <a:pPr>
              <a:buFontTx/>
              <a:buChar char="-"/>
            </a:pPr>
            <a:r>
              <a:rPr lang="en-GB" sz="1600" dirty="0">
                <a:solidFill>
                  <a:schemeClr val="bg1">
                    <a:lumMod val="75000"/>
                  </a:schemeClr>
                </a:solidFill>
              </a:rPr>
              <a:t>Increased autonomy.</a:t>
            </a:r>
          </a:p>
          <a:p>
            <a:pPr>
              <a:buFontTx/>
              <a:buChar char="-"/>
            </a:pPr>
            <a:r>
              <a:rPr lang="en-GB" sz="1600" dirty="0">
                <a:solidFill>
                  <a:schemeClr val="bg1">
                    <a:lumMod val="75000"/>
                  </a:schemeClr>
                </a:solidFill>
              </a:rPr>
              <a:t>Increased </a:t>
            </a:r>
            <a:r>
              <a:rPr lang="en-GB" sz="1600" dirty="0" smtClean="0">
                <a:solidFill>
                  <a:schemeClr val="bg1">
                    <a:lumMod val="75000"/>
                  </a:schemeClr>
                </a:solidFill>
              </a:rPr>
              <a:t>trust in individuals and services.</a:t>
            </a:r>
            <a:endParaRPr lang="en-GB" sz="1600" dirty="0">
              <a:solidFill>
                <a:schemeClr val="bg1">
                  <a:lumMod val="75000"/>
                </a:schemeClr>
              </a:solidFill>
            </a:endParaRPr>
          </a:p>
          <a:p>
            <a:pPr>
              <a:buFontTx/>
              <a:buChar char="-"/>
            </a:pPr>
            <a:r>
              <a:rPr lang="en-GB" sz="1600" dirty="0">
                <a:solidFill>
                  <a:schemeClr val="bg1">
                    <a:lumMod val="75000"/>
                  </a:schemeClr>
                </a:solidFill>
              </a:rPr>
              <a:t>Increased engagement with substance misuse services.</a:t>
            </a:r>
          </a:p>
          <a:p>
            <a:pPr>
              <a:buFontTx/>
              <a:buChar char="-"/>
            </a:pPr>
            <a:r>
              <a:rPr lang="en-GB" sz="1600" dirty="0">
                <a:solidFill>
                  <a:schemeClr val="bg1">
                    <a:lumMod val="75000"/>
                  </a:schemeClr>
                </a:solidFill>
              </a:rPr>
              <a:t>Effective self-management of medication.</a:t>
            </a:r>
          </a:p>
          <a:p>
            <a:pPr>
              <a:buFontTx/>
              <a:buChar char="-"/>
            </a:pPr>
            <a:r>
              <a:rPr lang="en-GB" sz="1600" dirty="0">
                <a:solidFill>
                  <a:schemeClr val="bg1">
                    <a:lumMod val="75000"/>
                  </a:schemeClr>
                </a:solidFill>
              </a:rPr>
              <a:t>Positive mental health outcomes for some people where additional and appropriate support is available.</a:t>
            </a:r>
          </a:p>
          <a:p>
            <a:pPr marL="0" indent="0">
              <a:buNone/>
            </a:pPr>
            <a:endParaRPr lang="en-GB" sz="1600" dirty="0" smtClean="0"/>
          </a:p>
        </p:txBody>
      </p:sp>
      <p:sp>
        <p:nvSpPr>
          <p:cNvPr id="2" name="Rectangle 1"/>
          <p:cNvSpPr/>
          <p:nvPr/>
        </p:nvSpPr>
        <p:spPr>
          <a:xfrm>
            <a:off x="5950688" y="1769708"/>
            <a:ext cx="5128438" cy="2585323"/>
          </a:xfrm>
          <a:prstGeom prst="rect">
            <a:avLst/>
          </a:prstGeom>
        </p:spPr>
        <p:txBody>
          <a:bodyPr wrap="square">
            <a:spAutoFit/>
          </a:bodyPr>
          <a:lstStyle/>
          <a:p>
            <a:pPr>
              <a:spcAft>
                <a:spcPts val="1200"/>
              </a:spcAft>
            </a:pPr>
            <a:r>
              <a:rPr lang="en-GB" b="1" dirty="0" smtClean="0">
                <a:latin typeface="Arial" panose="020B0604020202020204" pitchFamily="34" charset="0"/>
                <a:ea typeface="Times New Roman" panose="02020603050405020304" pitchFamily="18" charset="0"/>
                <a:cs typeface="Times New Roman" panose="02020603050405020304" pitchFamily="18" charset="0"/>
              </a:rPr>
              <a:t>“</a:t>
            </a:r>
            <a:r>
              <a:rPr lang="en-GB" i="1" dirty="0" smtClean="0">
                <a:solidFill>
                  <a:srgbClr val="003366"/>
                </a:solidFill>
                <a:latin typeface="Varela Round" panose="02000000000000000000" charset="0"/>
                <a:ea typeface="Times New Roman" panose="02020603050405020304" pitchFamily="18" charset="0"/>
                <a:cs typeface="Times New Roman" panose="02020603050405020304" pitchFamily="18" charset="0"/>
              </a:rPr>
              <a:t>Local </a:t>
            </a:r>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leads reported that a large number of clients had adapted well to their new circumstances, were engaging with more services and had displayed considerable resilience. For some staff, this had been a surprise and had made them think that perhaps services had tended to ‘do for’ people to a greater extent than was actually necessary. </a:t>
            </a:r>
            <a:r>
              <a:rPr lang="en-GB" i="1" dirty="0" smtClean="0">
                <a:solidFill>
                  <a:srgbClr val="003366"/>
                </a:solidFill>
                <a:latin typeface="Varela Round" panose="02000000000000000000" charset="0"/>
                <a:ea typeface="Times New Roman" panose="02020603050405020304" pitchFamily="18" charset="0"/>
                <a:cs typeface="Times New Roman" panose="02020603050405020304" pitchFamily="18" charset="0"/>
              </a:rPr>
              <a:t>“</a:t>
            </a:r>
            <a:endPar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064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16</a:t>
            </a:fld>
            <a:endParaRPr lang="en-GB" dirty="0"/>
          </a:p>
        </p:txBody>
      </p:sp>
      <p:sp>
        <p:nvSpPr>
          <p:cNvPr id="18" name="Title 1"/>
          <p:cNvSpPr>
            <a:spLocks noGrp="1"/>
          </p:cNvSpPr>
          <p:nvPr>
            <p:ph type="title"/>
          </p:nvPr>
        </p:nvSpPr>
        <p:spPr>
          <a:xfrm>
            <a:off x="935479" y="365125"/>
            <a:ext cx="10515600" cy="1325563"/>
          </a:xfrm>
        </p:spPr>
        <p:txBody>
          <a:bodyPr/>
          <a:lstStyle/>
          <a:p>
            <a:r>
              <a:rPr lang="en-GB" dirty="0" smtClean="0"/>
              <a:t>3. Impact on people</a:t>
            </a:r>
            <a:endParaRPr lang="en-GB" dirty="0"/>
          </a:p>
        </p:txBody>
      </p:sp>
      <p:sp>
        <p:nvSpPr>
          <p:cNvPr id="6" name="Content Placeholder 2"/>
          <p:cNvSpPr txBox="1">
            <a:spLocks/>
          </p:cNvSpPr>
          <p:nvPr/>
        </p:nvSpPr>
        <p:spPr>
          <a:xfrm>
            <a:off x="1065245" y="1503786"/>
            <a:ext cx="4162538"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Positive:</a:t>
            </a:r>
          </a:p>
          <a:p>
            <a:pPr>
              <a:buFontTx/>
              <a:buChar char="-"/>
            </a:pPr>
            <a:r>
              <a:rPr lang="en-GB" sz="1600" dirty="0">
                <a:solidFill>
                  <a:schemeClr val="bg1">
                    <a:lumMod val="75000"/>
                  </a:schemeClr>
                </a:solidFill>
              </a:rPr>
              <a:t>Clients adapting and engaging well.</a:t>
            </a:r>
          </a:p>
          <a:p>
            <a:pPr>
              <a:buFontTx/>
              <a:buChar char="-"/>
            </a:pPr>
            <a:r>
              <a:rPr lang="en-GB" sz="1600" dirty="0">
                <a:solidFill>
                  <a:schemeClr val="bg1">
                    <a:lumMod val="75000"/>
                  </a:schemeClr>
                </a:solidFill>
              </a:rPr>
              <a:t>Safe and sustained accommodation placements.</a:t>
            </a:r>
          </a:p>
          <a:p>
            <a:pPr>
              <a:buFontTx/>
              <a:buChar char="-"/>
            </a:pPr>
            <a:r>
              <a:rPr lang="en-GB" sz="1600" dirty="0">
                <a:solidFill>
                  <a:schemeClr val="bg1">
                    <a:lumMod val="75000"/>
                  </a:schemeClr>
                </a:solidFill>
              </a:rPr>
              <a:t>Increased autonomy.</a:t>
            </a:r>
          </a:p>
          <a:p>
            <a:pPr>
              <a:buFontTx/>
              <a:buChar char="-"/>
            </a:pPr>
            <a:r>
              <a:rPr lang="en-GB" sz="1600" b="1" dirty="0"/>
              <a:t>Increased trust in individuals and services.</a:t>
            </a:r>
          </a:p>
          <a:p>
            <a:pPr>
              <a:buFontTx/>
              <a:buChar char="-"/>
            </a:pPr>
            <a:r>
              <a:rPr lang="en-GB" sz="1600" dirty="0">
                <a:solidFill>
                  <a:schemeClr val="bg1">
                    <a:lumMod val="75000"/>
                  </a:schemeClr>
                </a:solidFill>
              </a:rPr>
              <a:t>Increased engagement with substance misuse services.</a:t>
            </a:r>
          </a:p>
          <a:p>
            <a:pPr>
              <a:buFontTx/>
              <a:buChar char="-"/>
            </a:pPr>
            <a:r>
              <a:rPr lang="en-GB" sz="1600" dirty="0">
                <a:solidFill>
                  <a:schemeClr val="bg1">
                    <a:lumMod val="75000"/>
                  </a:schemeClr>
                </a:solidFill>
              </a:rPr>
              <a:t>Effective self-management of medication.</a:t>
            </a:r>
          </a:p>
          <a:p>
            <a:pPr>
              <a:buFontTx/>
              <a:buChar char="-"/>
            </a:pPr>
            <a:r>
              <a:rPr lang="en-GB" sz="1600" dirty="0">
                <a:solidFill>
                  <a:schemeClr val="bg1">
                    <a:lumMod val="75000"/>
                  </a:schemeClr>
                </a:solidFill>
              </a:rPr>
              <a:t>Positive mental health outcomes for some people where additional and appropriate support is available.</a:t>
            </a:r>
          </a:p>
          <a:p>
            <a:pPr marL="0" indent="0">
              <a:buNone/>
            </a:pPr>
            <a:endParaRPr lang="en-GB" sz="1600" dirty="0" smtClean="0"/>
          </a:p>
        </p:txBody>
      </p:sp>
      <p:sp>
        <p:nvSpPr>
          <p:cNvPr id="2" name="Rectangle 1"/>
          <p:cNvSpPr/>
          <p:nvPr/>
        </p:nvSpPr>
        <p:spPr>
          <a:xfrm>
            <a:off x="5950688" y="1769708"/>
            <a:ext cx="5128438" cy="2308324"/>
          </a:xfrm>
          <a:prstGeom prst="rect">
            <a:avLst/>
          </a:prstGeom>
        </p:spPr>
        <p:txBody>
          <a:bodyPr wrap="square">
            <a:spAutoFit/>
          </a:bodyPr>
          <a:lstStyle/>
          <a:p>
            <a:pPr lvl="0"/>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“Clients’ trust in their support workers and other services has increased as a result of them having ‘stuck with them’ throughout this crisis period. While the provision of remote support was less than ideal for many clients, the consistent contact from support workers had a positive impact on their trust in these services.”</a:t>
            </a:r>
          </a:p>
        </p:txBody>
      </p:sp>
    </p:spTree>
    <p:extLst>
      <p:ext uri="{BB962C8B-B14F-4D97-AF65-F5344CB8AC3E}">
        <p14:creationId xmlns:p14="http://schemas.microsoft.com/office/powerpoint/2010/main" val="1175391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17</a:t>
            </a:fld>
            <a:endParaRPr lang="en-GB" dirty="0"/>
          </a:p>
        </p:txBody>
      </p:sp>
      <p:sp>
        <p:nvSpPr>
          <p:cNvPr id="18" name="Title 1"/>
          <p:cNvSpPr>
            <a:spLocks noGrp="1"/>
          </p:cNvSpPr>
          <p:nvPr>
            <p:ph type="title"/>
          </p:nvPr>
        </p:nvSpPr>
        <p:spPr>
          <a:xfrm>
            <a:off x="935479" y="365125"/>
            <a:ext cx="10515600" cy="1325563"/>
          </a:xfrm>
        </p:spPr>
        <p:txBody>
          <a:bodyPr/>
          <a:lstStyle/>
          <a:p>
            <a:r>
              <a:rPr lang="en-GB" dirty="0" smtClean="0"/>
              <a:t>3. Impact on people</a:t>
            </a:r>
            <a:endParaRPr lang="en-GB" dirty="0"/>
          </a:p>
        </p:txBody>
      </p:sp>
      <p:sp>
        <p:nvSpPr>
          <p:cNvPr id="6" name="Content Placeholder 2"/>
          <p:cNvSpPr txBox="1">
            <a:spLocks/>
          </p:cNvSpPr>
          <p:nvPr/>
        </p:nvSpPr>
        <p:spPr>
          <a:xfrm>
            <a:off x="1065245" y="1503786"/>
            <a:ext cx="4162538"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Positive:</a:t>
            </a:r>
          </a:p>
          <a:p>
            <a:pPr>
              <a:buFontTx/>
              <a:buChar char="-"/>
            </a:pPr>
            <a:r>
              <a:rPr lang="en-GB" sz="1600" dirty="0">
                <a:solidFill>
                  <a:schemeClr val="bg1">
                    <a:lumMod val="75000"/>
                  </a:schemeClr>
                </a:solidFill>
              </a:rPr>
              <a:t>Clients adapting and engaging well.</a:t>
            </a:r>
          </a:p>
          <a:p>
            <a:pPr>
              <a:buFontTx/>
              <a:buChar char="-"/>
            </a:pPr>
            <a:r>
              <a:rPr lang="en-GB" sz="1600" dirty="0">
                <a:solidFill>
                  <a:schemeClr val="bg1">
                    <a:lumMod val="75000"/>
                  </a:schemeClr>
                </a:solidFill>
              </a:rPr>
              <a:t>Safe and sustained accommodation placements.</a:t>
            </a:r>
          </a:p>
          <a:p>
            <a:pPr>
              <a:buFontTx/>
              <a:buChar char="-"/>
            </a:pPr>
            <a:r>
              <a:rPr lang="en-GB" sz="1600" dirty="0">
                <a:solidFill>
                  <a:schemeClr val="bg1">
                    <a:lumMod val="75000"/>
                  </a:schemeClr>
                </a:solidFill>
              </a:rPr>
              <a:t>Increased autonomy.</a:t>
            </a:r>
          </a:p>
          <a:p>
            <a:pPr>
              <a:buFontTx/>
              <a:buChar char="-"/>
            </a:pPr>
            <a:r>
              <a:rPr lang="en-GB" sz="1600" dirty="0">
                <a:solidFill>
                  <a:schemeClr val="bg1">
                    <a:lumMod val="75000"/>
                  </a:schemeClr>
                </a:solidFill>
              </a:rPr>
              <a:t>Increased trust in individuals and services.</a:t>
            </a:r>
          </a:p>
          <a:p>
            <a:pPr>
              <a:buFontTx/>
              <a:buChar char="-"/>
            </a:pPr>
            <a:r>
              <a:rPr lang="en-GB" sz="1600" dirty="0">
                <a:solidFill>
                  <a:schemeClr val="bg1">
                    <a:lumMod val="75000"/>
                  </a:schemeClr>
                </a:solidFill>
              </a:rPr>
              <a:t>Increased engagement with substance misuse services.</a:t>
            </a:r>
          </a:p>
          <a:p>
            <a:pPr>
              <a:buFontTx/>
              <a:buChar char="-"/>
            </a:pPr>
            <a:r>
              <a:rPr lang="en-GB" sz="1600" dirty="0">
                <a:solidFill>
                  <a:schemeClr val="bg1">
                    <a:lumMod val="75000"/>
                  </a:schemeClr>
                </a:solidFill>
              </a:rPr>
              <a:t>Effective self-management of medication.</a:t>
            </a:r>
          </a:p>
          <a:p>
            <a:pPr>
              <a:buFontTx/>
              <a:buChar char="-"/>
            </a:pPr>
            <a:r>
              <a:rPr lang="en-GB" sz="1600" b="1" dirty="0"/>
              <a:t>Positive mental health outcomes for some people where additional and appropriate support is available.</a:t>
            </a:r>
          </a:p>
          <a:p>
            <a:pPr marL="0" indent="0">
              <a:buNone/>
            </a:pPr>
            <a:endParaRPr lang="en-GB" sz="1600" dirty="0" smtClean="0"/>
          </a:p>
        </p:txBody>
      </p:sp>
      <p:sp>
        <p:nvSpPr>
          <p:cNvPr id="3" name="Rectangle 1"/>
          <p:cNvSpPr>
            <a:spLocks noChangeArrowheads="1"/>
          </p:cNvSpPr>
          <p:nvPr/>
        </p:nvSpPr>
        <p:spPr bwMode="auto">
          <a:xfrm>
            <a:off x="6209740" y="1845209"/>
            <a:ext cx="507076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indent="0" fontAlgn="base">
              <a:lnSpc>
                <a:spcPct val="100000"/>
              </a:lnSpc>
              <a:spcBef>
                <a:spcPct val="0"/>
              </a:spcBef>
              <a:spcAft>
                <a:spcPct val="0"/>
              </a:spcAft>
              <a:buClrTx/>
              <a:buSzTx/>
              <a:buFontTx/>
              <a:buNone/>
              <a:tabLst/>
            </a:pPr>
            <a:r>
              <a:rPr lang="en-GB" altLang="en-US" i="1" dirty="0">
                <a:solidFill>
                  <a:srgbClr val="003366"/>
                </a:solidFill>
                <a:latin typeface="Varela Round" panose="02000000000000000000" charset="0"/>
                <a:ea typeface="Times New Roman" panose="02020603050405020304" pitchFamily="18" charset="0"/>
                <a:cs typeface="Times New Roman" panose="02020603050405020304" pitchFamily="18" charset="0"/>
              </a:rPr>
              <a:t>“In the minority of areas where successful adaptations and flexibilities were implemented by mental health </a:t>
            </a:r>
            <a:r>
              <a:rPr lang="en-GB" altLang="en-US" i="1" dirty="0" smtClean="0">
                <a:solidFill>
                  <a:srgbClr val="003366"/>
                </a:solidFill>
                <a:latin typeface="Varela Round" panose="02000000000000000000" charset="0"/>
                <a:ea typeface="Times New Roman" panose="02020603050405020304" pitchFamily="18" charset="0"/>
                <a:cs typeface="Times New Roman" panose="02020603050405020304" pitchFamily="18" charset="0"/>
              </a:rPr>
              <a:t>services, </a:t>
            </a:r>
            <a:r>
              <a:rPr lang="en-GB" altLang="en-US" i="1" dirty="0">
                <a:solidFill>
                  <a:srgbClr val="003366"/>
                </a:solidFill>
                <a:latin typeface="Varela Round" panose="02000000000000000000" charset="0"/>
                <a:ea typeface="Times New Roman" panose="02020603050405020304" pitchFamily="18" charset="0"/>
                <a:cs typeface="Times New Roman" panose="02020603050405020304" pitchFamily="18" charset="0"/>
              </a:rPr>
              <a:t>people were reported to be experiencing improvements in their mental health.” </a:t>
            </a:r>
          </a:p>
        </p:txBody>
      </p:sp>
    </p:spTree>
    <p:extLst>
      <p:ext uri="{BB962C8B-B14F-4D97-AF65-F5344CB8AC3E}">
        <p14:creationId xmlns:p14="http://schemas.microsoft.com/office/powerpoint/2010/main" val="1449371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18</a:t>
            </a:fld>
            <a:endParaRPr lang="en-GB" dirty="0"/>
          </a:p>
        </p:txBody>
      </p:sp>
      <p:sp>
        <p:nvSpPr>
          <p:cNvPr id="18" name="Title 1"/>
          <p:cNvSpPr>
            <a:spLocks noGrp="1"/>
          </p:cNvSpPr>
          <p:nvPr>
            <p:ph type="title"/>
          </p:nvPr>
        </p:nvSpPr>
        <p:spPr>
          <a:xfrm>
            <a:off x="935479" y="365125"/>
            <a:ext cx="10515600" cy="1325563"/>
          </a:xfrm>
        </p:spPr>
        <p:txBody>
          <a:bodyPr/>
          <a:lstStyle/>
          <a:p>
            <a:r>
              <a:rPr lang="en-GB" dirty="0" smtClean="0"/>
              <a:t>3. Impact on people</a:t>
            </a:r>
            <a:endParaRPr lang="en-GB" dirty="0"/>
          </a:p>
        </p:txBody>
      </p:sp>
      <p:sp>
        <p:nvSpPr>
          <p:cNvPr id="5" name="Content Placeholder 2"/>
          <p:cNvSpPr txBox="1">
            <a:spLocks/>
          </p:cNvSpPr>
          <p:nvPr/>
        </p:nvSpPr>
        <p:spPr>
          <a:xfrm>
            <a:off x="1557356" y="1502045"/>
            <a:ext cx="4455513"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Negative:</a:t>
            </a:r>
          </a:p>
          <a:p>
            <a:pPr>
              <a:buFontTx/>
              <a:buChar char="-"/>
            </a:pPr>
            <a:r>
              <a:rPr lang="en-GB" sz="1600" dirty="0"/>
              <a:t>“Knock back” to progress.</a:t>
            </a:r>
          </a:p>
          <a:p>
            <a:pPr>
              <a:buFontTx/>
              <a:buChar char="-"/>
            </a:pPr>
            <a:r>
              <a:rPr lang="en-GB" sz="1600" dirty="0" smtClean="0"/>
              <a:t>Loss of meaningful activity</a:t>
            </a:r>
          </a:p>
          <a:p>
            <a:pPr>
              <a:buFontTx/>
              <a:buChar char="-"/>
            </a:pPr>
            <a:r>
              <a:rPr lang="en-GB" sz="1600" dirty="0" smtClean="0"/>
              <a:t>Less </a:t>
            </a:r>
            <a:r>
              <a:rPr lang="en-GB" sz="1600" dirty="0"/>
              <a:t>positive experiences of emergency accommodation.</a:t>
            </a:r>
          </a:p>
          <a:p>
            <a:pPr>
              <a:buFontTx/>
              <a:buChar char="-"/>
            </a:pPr>
            <a:r>
              <a:rPr lang="en-GB" sz="1600" dirty="0"/>
              <a:t>Challenges of engaging in remote support.</a:t>
            </a:r>
          </a:p>
          <a:p>
            <a:pPr>
              <a:buFontTx/>
              <a:buChar char="-"/>
            </a:pPr>
            <a:r>
              <a:rPr lang="en-GB" sz="1600" dirty="0"/>
              <a:t>Stalling of progress due to reduced or different access to services.</a:t>
            </a:r>
          </a:p>
          <a:p>
            <a:pPr>
              <a:buFontTx/>
              <a:buChar char="-"/>
            </a:pPr>
            <a:r>
              <a:rPr lang="en-GB" sz="1600" dirty="0"/>
              <a:t>Risk to some substance misuse service users.</a:t>
            </a:r>
          </a:p>
          <a:p>
            <a:pPr>
              <a:buFontTx/>
              <a:buChar char="-"/>
            </a:pPr>
            <a:r>
              <a:rPr lang="en-GB" sz="1600" dirty="0"/>
              <a:t>Exclusion of vulnerable people who are not “verified” </a:t>
            </a:r>
            <a:r>
              <a:rPr lang="en-GB" sz="1600" dirty="0" smtClean="0"/>
              <a:t>as rough sleeping.</a:t>
            </a:r>
            <a:endParaRPr lang="en-GB" sz="1600" dirty="0"/>
          </a:p>
          <a:p>
            <a:pPr>
              <a:buFontTx/>
              <a:buChar char="-"/>
            </a:pPr>
            <a:r>
              <a:rPr lang="en-GB" sz="1600" dirty="0"/>
              <a:t>Social isolation, anxiety and poor mental health</a:t>
            </a:r>
            <a:r>
              <a:rPr lang="en-GB" sz="1600" dirty="0" smtClean="0"/>
              <a:t>.</a:t>
            </a:r>
            <a:endParaRPr lang="en-GB" sz="1600" dirty="0"/>
          </a:p>
        </p:txBody>
      </p:sp>
    </p:spTree>
    <p:extLst>
      <p:ext uri="{BB962C8B-B14F-4D97-AF65-F5344CB8AC3E}">
        <p14:creationId xmlns:p14="http://schemas.microsoft.com/office/powerpoint/2010/main" val="3443511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19</a:t>
            </a:fld>
            <a:endParaRPr lang="en-GB" dirty="0"/>
          </a:p>
        </p:txBody>
      </p:sp>
      <p:sp>
        <p:nvSpPr>
          <p:cNvPr id="18" name="Title 1"/>
          <p:cNvSpPr>
            <a:spLocks noGrp="1"/>
          </p:cNvSpPr>
          <p:nvPr>
            <p:ph type="title"/>
          </p:nvPr>
        </p:nvSpPr>
        <p:spPr>
          <a:xfrm>
            <a:off x="935479" y="365125"/>
            <a:ext cx="10515600" cy="1325563"/>
          </a:xfrm>
        </p:spPr>
        <p:txBody>
          <a:bodyPr/>
          <a:lstStyle/>
          <a:p>
            <a:r>
              <a:rPr lang="en-GB" dirty="0" smtClean="0"/>
              <a:t>3. Impact on people</a:t>
            </a:r>
            <a:endParaRPr lang="en-GB" dirty="0"/>
          </a:p>
        </p:txBody>
      </p:sp>
      <p:sp>
        <p:nvSpPr>
          <p:cNvPr id="5" name="Content Placeholder 2"/>
          <p:cNvSpPr txBox="1">
            <a:spLocks/>
          </p:cNvSpPr>
          <p:nvPr/>
        </p:nvSpPr>
        <p:spPr>
          <a:xfrm>
            <a:off x="1557356" y="1502045"/>
            <a:ext cx="4455513"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Negative:</a:t>
            </a:r>
          </a:p>
          <a:p>
            <a:pPr>
              <a:buFontTx/>
              <a:buChar char="-"/>
            </a:pPr>
            <a:r>
              <a:rPr lang="en-GB" sz="1600" b="1" dirty="0"/>
              <a:t>“Knock back” to progress.</a:t>
            </a:r>
          </a:p>
          <a:p>
            <a:pPr>
              <a:buFontTx/>
              <a:buChar char="-"/>
            </a:pPr>
            <a:r>
              <a:rPr lang="en-GB" sz="1600" dirty="0" smtClean="0"/>
              <a:t>Loss of meaningful activity</a:t>
            </a:r>
          </a:p>
          <a:p>
            <a:pPr>
              <a:buFontTx/>
              <a:buChar char="-"/>
            </a:pPr>
            <a:r>
              <a:rPr lang="en-GB" sz="1600" dirty="0" smtClean="0"/>
              <a:t>Less </a:t>
            </a:r>
            <a:r>
              <a:rPr lang="en-GB" sz="1600" dirty="0"/>
              <a:t>positive experiences of emergency accommodation.</a:t>
            </a:r>
          </a:p>
          <a:p>
            <a:pPr>
              <a:buFontTx/>
              <a:buChar char="-"/>
            </a:pPr>
            <a:r>
              <a:rPr lang="en-GB" sz="1600" dirty="0"/>
              <a:t>Challenges of engaging in remote support.</a:t>
            </a:r>
          </a:p>
          <a:p>
            <a:pPr>
              <a:buFontTx/>
              <a:buChar char="-"/>
            </a:pPr>
            <a:r>
              <a:rPr lang="en-GB" sz="1600" dirty="0"/>
              <a:t>Stalling of progress due to reduced or different access to services.</a:t>
            </a:r>
          </a:p>
          <a:p>
            <a:pPr>
              <a:buFontTx/>
              <a:buChar char="-"/>
            </a:pPr>
            <a:r>
              <a:rPr lang="en-GB" sz="1600" dirty="0"/>
              <a:t>Risk to some substance misuse service users.</a:t>
            </a:r>
          </a:p>
          <a:p>
            <a:pPr>
              <a:buFontTx/>
              <a:buChar char="-"/>
            </a:pPr>
            <a:r>
              <a:rPr lang="en-GB" sz="1600" dirty="0"/>
              <a:t>Exclusion of vulnerable people who are not “verified” </a:t>
            </a:r>
            <a:r>
              <a:rPr lang="en-GB" sz="1600" dirty="0" smtClean="0"/>
              <a:t>as rough sleeping.</a:t>
            </a:r>
            <a:endParaRPr lang="en-GB" sz="1600" dirty="0"/>
          </a:p>
          <a:p>
            <a:pPr>
              <a:buFontTx/>
              <a:buChar char="-"/>
            </a:pPr>
            <a:r>
              <a:rPr lang="en-GB" sz="1600" dirty="0"/>
              <a:t>Social isolation, anxiety and poor mental health</a:t>
            </a:r>
            <a:r>
              <a:rPr lang="en-GB" sz="1600" dirty="0" smtClean="0"/>
              <a:t>.</a:t>
            </a:r>
            <a:endParaRPr lang="en-GB" sz="1600" dirty="0"/>
          </a:p>
        </p:txBody>
      </p:sp>
      <p:sp>
        <p:nvSpPr>
          <p:cNvPr id="2" name="Rectangle 1"/>
          <p:cNvSpPr/>
          <p:nvPr/>
        </p:nvSpPr>
        <p:spPr>
          <a:xfrm>
            <a:off x="6472679" y="1960710"/>
            <a:ext cx="4978400" cy="1477328"/>
          </a:xfrm>
          <a:prstGeom prst="rect">
            <a:avLst/>
          </a:prstGeom>
        </p:spPr>
        <p:txBody>
          <a:bodyPr wrap="square">
            <a:spAutoFit/>
          </a:bodyPr>
          <a:lstStyle/>
          <a:p>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“I have worked really hard to set myself up with lots of activities to keep me occupied and away from drugs, and I’m now struggling that I cannot do most of these activities </a:t>
            </a:r>
            <a:r>
              <a:rPr lang="en-GB" i="1" dirty="0" smtClean="0">
                <a:solidFill>
                  <a:srgbClr val="003366"/>
                </a:solidFill>
                <a:latin typeface="Varela Round" panose="02000000000000000000" charset="0"/>
                <a:ea typeface="Times New Roman" panose="02020603050405020304" pitchFamily="18" charset="0"/>
                <a:cs typeface="Times New Roman" panose="02020603050405020304" pitchFamily="18" charset="0"/>
              </a:rPr>
              <a:t>[...]”</a:t>
            </a:r>
            <a:endPar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616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047C-E965-804D-B664-299C17594872}"/>
              </a:ext>
            </a:extLst>
          </p:cNvPr>
          <p:cNvSpPr>
            <a:spLocks noGrp="1"/>
          </p:cNvSpPr>
          <p:nvPr>
            <p:ph type="title"/>
          </p:nvPr>
        </p:nvSpPr>
        <p:spPr/>
        <p:txBody>
          <a:bodyPr/>
          <a:lstStyle/>
          <a:p>
            <a:r>
              <a:rPr lang="en-US" dirty="0" smtClean="0"/>
              <a:t>Introducing MEAM:</a:t>
            </a:r>
            <a:endParaRPr lang="en-US" dirty="0"/>
          </a:p>
        </p:txBody>
      </p:sp>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2</a:t>
            </a:fld>
            <a:endParaRPr lang="en-GB" dirty="0"/>
          </a:p>
        </p:txBody>
      </p:sp>
      <p:sp>
        <p:nvSpPr>
          <p:cNvPr id="5" name="Text Placeholder 4">
            <a:extLst>
              <a:ext uri="{FF2B5EF4-FFF2-40B4-BE49-F238E27FC236}">
                <a16:creationId xmlns:a16="http://schemas.microsoft.com/office/drawing/2014/main" id="{B1700636-3501-7243-A129-3B58549CAD0E}"/>
              </a:ext>
            </a:extLst>
          </p:cNvPr>
          <p:cNvSpPr>
            <a:spLocks noGrp="1"/>
          </p:cNvSpPr>
          <p:nvPr>
            <p:ph type="body" sz="quarter" idx="13"/>
          </p:nvPr>
        </p:nvSpPr>
        <p:spPr>
          <a:xfrm>
            <a:off x="838200" y="1825625"/>
            <a:ext cx="9873343" cy="4351338"/>
          </a:xfrm>
        </p:spPr>
        <p:txBody>
          <a:bodyPr>
            <a:normAutofit/>
          </a:bodyPr>
          <a:lstStyle/>
          <a:p>
            <a:pPr marL="342900" indent="-342900">
              <a:buFont typeface="Arial" panose="020B0604020202020204" pitchFamily="34" charset="0"/>
              <a:buChar char="•"/>
            </a:pPr>
            <a:r>
              <a:rPr lang="en-GB" sz="2400" dirty="0"/>
              <a:t>A coalition of national </a:t>
            </a:r>
            <a:r>
              <a:rPr lang="en-GB" sz="2400" dirty="0" smtClean="0"/>
              <a:t>charities</a:t>
            </a:r>
          </a:p>
          <a:p>
            <a:pPr marL="342900" indent="-342900">
              <a:buFont typeface="Arial" panose="020B0604020202020204" pitchFamily="34" charset="0"/>
              <a:buChar char="•"/>
            </a:pPr>
            <a:r>
              <a:rPr lang="en-GB" sz="2400" dirty="0" smtClean="0"/>
              <a:t>1,500 </a:t>
            </a:r>
            <a:r>
              <a:rPr lang="en-GB" sz="2400" dirty="0"/>
              <a:t>frontline members</a:t>
            </a:r>
          </a:p>
          <a:p>
            <a:pPr marL="342900" indent="-342900">
              <a:buFont typeface="Arial" panose="020B0604020202020204" pitchFamily="34" charset="0"/>
              <a:buChar char="•"/>
            </a:pPr>
            <a:r>
              <a:rPr lang="en-GB" sz="2400" dirty="0"/>
              <a:t>Formed because people move between sectors and are poorly </a:t>
            </a:r>
            <a:r>
              <a:rPr lang="en-GB" sz="2400" dirty="0" smtClean="0"/>
              <a:t>supported</a:t>
            </a:r>
            <a:endParaRPr lang="en-GB" sz="2400" dirty="0"/>
          </a:p>
          <a:p>
            <a:pPr marL="342900" indent="-342900">
              <a:buFont typeface="Arial" panose="020B0604020202020204" pitchFamily="34" charset="0"/>
              <a:buChar char="•"/>
            </a:pPr>
            <a:r>
              <a:rPr lang="en-GB" sz="2400" dirty="0"/>
              <a:t>Model the collaboration we want to see from government and </a:t>
            </a:r>
            <a:r>
              <a:rPr lang="en-GB" sz="2400" dirty="0" smtClean="0"/>
              <a:t>services</a:t>
            </a:r>
          </a:p>
          <a:p>
            <a:pPr marL="342900" indent="-342900">
              <a:buFont typeface="Arial" panose="020B0604020202020204" pitchFamily="34" charset="0"/>
              <a:buChar char="•"/>
            </a:pPr>
            <a:r>
              <a:rPr lang="en-GB" sz="2400" dirty="0" smtClean="0"/>
              <a:t>Support over 40 areas across the country to design and deliver better coordinated services</a:t>
            </a:r>
          </a:p>
          <a:p>
            <a:pPr marL="342900" indent="-342900">
              <a:buFont typeface="Arial" panose="020B0604020202020204" pitchFamily="34" charset="0"/>
              <a:buChar char="•"/>
            </a:pPr>
            <a:r>
              <a:rPr lang="en-GB" sz="2400" dirty="0" smtClean="0"/>
              <a:t>Use that knowledge to influence local and national policy</a:t>
            </a:r>
            <a:endParaRPr lang="en-GB" sz="2400" dirty="0"/>
          </a:p>
        </p:txBody>
      </p:sp>
    </p:spTree>
    <p:extLst>
      <p:ext uri="{BB962C8B-B14F-4D97-AF65-F5344CB8AC3E}">
        <p14:creationId xmlns:p14="http://schemas.microsoft.com/office/powerpoint/2010/main" val="70544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20</a:t>
            </a:fld>
            <a:endParaRPr lang="en-GB" dirty="0"/>
          </a:p>
        </p:txBody>
      </p:sp>
      <p:sp>
        <p:nvSpPr>
          <p:cNvPr id="18" name="Title 1"/>
          <p:cNvSpPr>
            <a:spLocks noGrp="1"/>
          </p:cNvSpPr>
          <p:nvPr>
            <p:ph type="title"/>
          </p:nvPr>
        </p:nvSpPr>
        <p:spPr>
          <a:xfrm>
            <a:off x="935479" y="365125"/>
            <a:ext cx="10515600" cy="1325563"/>
          </a:xfrm>
        </p:spPr>
        <p:txBody>
          <a:bodyPr/>
          <a:lstStyle/>
          <a:p>
            <a:r>
              <a:rPr lang="en-GB" dirty="0" smtClean="0"/>
              <a:t>3. Impact on people</a:t>
            </a:r>
            <a:endParaRPr lang="en-GB" dirty="0"/>
          </a:p>
        </p:txBody>
      </p:sp>
      <p:sp>
        <p:nvSpPr>
          <p:cNvPr id="5" name="Content Placeholder 2"/>
          <p:cNvSpPr txBox="1">
            <a:spLocks/>
          </p:cNvSpPr>
          <p:nvPr/>
        </p:nvSpPr>
        <p:spPr>
          <a:xfrm>
            <a:off x="1557356" y="1502045"/>
            <a:ext cx="4455513"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Negative:</a:t>
            </a:r>
          </a:p>
          <a:p>
            <a:pPr>
              <a:buFontTx/>
              <a:buChar char="-"/>
            </a:pPr>
            <a:r>
              <a:rPr lang="en-GB" sz="1600" dirty="0">
                <a:solidFill>
                  <a:schemeClr val="bg1">
                    <a:lumMod val="75000"/>
                  </a:schemeClr>
                </a:solidFill>
              </a:rPr>
              <a:t>“Knock back” to progress.</a:t>
            </a:r>
          </a:p>
          <a:p>
            <a:pPr>
              <a:buFontTx/>
              <a:buChar char="-"/>
            </a:pPr>
            <a:r>
              <a:rPr lang="en-GB" sz="1600" dirty="0" smtClean="0">
                <a:solidFill>
                  <a:schemeClr val="bg1">
                    <a:lumMod val="75000"/>
                  </a:schemeClr>
                </a:solidFill>
              </a:rPr>
              <a:t>Loss of meaningful activity</a:t>
            </a:r>
          </a:p>
          <a:p>
            <a:pPr>
              <a:buFontTx/>
              <a:buChar char="-"/>
            </a:pPr>
            <a:r>
              <a:rPr lang="en-GB" sz="1600" b="1" dirty="0" smtClean="0"/>
              <a:t>Less </a:t>
            </a:r>
            <a:r>
              <a:rPr lang="en-GB" sz="1600" b="1" dirty="0"/>
              <a:t>positive experiences of emergency accommodation.</a:t>
            </a:r>
          </a:p>
          <a:p>
            <a:pPr>
              <a:buFontTx/>
              <a:buChar char="-"/>
            </a:pPr>
            <a:r>
              <a:rPr lang="en-GB" sz="1600" dirty="0">
                <a:solidFill>
                  <a:schemeClr val="bg1">
                    <a:lumMod val="75000"/>
                  </a:schemeClr>
                </a:solidFill>
              </a:rPr>
              <a:t>Challenges of engaging in remote support.</a:t>
            </a:r>
          </a:p>
          <a:p>
            <a:pPr>
              <a:buFontTx/>
              <a:buChar char="-"/>
            </a:pPr>
            <a:r>
              <a:rPr lang="en-GB" sz="1600" dirty="0">
                <a:solidFill>
                  <a:schemeClr val="bg1">
                    <a:lumMod val="75000"/>
                  </a:schemeClr>
                </a:solidFill>
              </a:rPr>
              <a:t>Stalling of progress due to reduced or different access to services.</a:t>
            </a:r>
          </a:p>
          <a:p>
            <a:pPr>
              <a:buFontTx/>
              <a:buChar char="-"/>
            </a:pPr>
            <a:r>
              <a:rPr lang="en-GB" sz="1600" dirty="0">
                <a:solidFill>
                  <a:schemeClr val="bg1">
                    <a:lumMod val="75000"/>
                  </a:schemeClr>
                </a:solidFill>
              </a:rPr>
              <a:t>Risk to some substance misuse service users.</a:t>
            </a:r>
          </a:p>
          <a:p>
            <a:pPr>
              <a:buFontTx/>
              <a:buChar char="-"/>
            </a:pPr>
            <a:r>
              <a:rPr lang="en-GB" sz="1600" dirty="0">
                <a:solidFill>
                  <a:schemeClr val="bg1">
                    <a:lumMod val="75000"/>
                  </a:schemeClr>
                </a:solidFill>
              </a:rPr>
              <a:t>Exclusion of vulnerable people who are not “verified” </a:t>
            </a:r>
            <a:r>
              <a:rPr lang="en-GB" sz="1600" dirty="0" smtClean="0">
                <a:solidFill>
                  <a:schemeClr val="bg1">
                    <a:lumMod val="75000"/>
                  </a:schemeClr>
                </a:solidFill>
              </a:rPr>
              <a:t>as rough sleeping.</a:t>
            </a:r>
            <a:endParaRPr lang="en-GB" sz="1600" dirty="0">
              <a:solidFill>
                <a:schemeClr val="bg1">
                  <a:lumMod val="75000"/>
                </a:schemeClr>
              </a:solidFill>
            </a:endParaRPr>
          </a:p>
          <a:p>
            <a:pPr>
              <a:buFontTx/>
              <a:buChar char="-"/>
            </a:pPr>
            <a:r>
              <a:rPr lang="en-GB" sz="1600" dirty="0">
                <a:solidFill>
                  <a:schemeClr val="bg1">
                    <a:lumMod val="75000"/>
                  </a:schemeClr>
                </a:solidFill>
              </a:rPr>
              <a:t>Social isolation, anxiety and poor mental health</a:t>
            </a:r>
            <a:r>
              <a:rPr lang="en-GB" sz="1600" dirty="0" smtClean="0">
                <a:solidFill>
                  <a:schemeClr val="bg1">
                    <a:lumMod val="75000"/>
                  </a:schemeClr>
                </a:solidFill>
              </a:rPr>
              <a:t>.</a:t>
            </a:r>
            <a:endParaRPr lang="en-GB" sz="1600" dirty="0">
              <a:solidFill>
                <a:schemeClr val="bg1">
                  <a:lumMod val="75000"/>
                </a:schemeClr>
              </a:solidFill>
            </a:endParaRPr>
          </a:p>
        </p:txBody>
      </p:sp>
      <p:sp>
        <p:nvSpPr>
          <p:cNvPr id="2" name="Rectangle 1"/>
          <p:cNvSpPr/>
          <p:nvPr/>
        </p:nvSpPr>
        <p:spPr>
          <a:xfrm>
            <a:off x="6472679" y="1960710"/>
            <a:ext cx="4978400" cy="2031325"/>
          </a:xfrm>
          <a:prstGeom prst="rect">
            <a:avLst/>
          </a:prstGeom>
        </p:spPr>
        <p:txBody>
          <a:bodyPr wrap="square">
            <a:spAutoFit/>
          </a:bodyPr>
          <a:lstStyle/>
          <a:p>
            <a:pPr lvl="0"/>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“Reasons suggested for less positive experiences </a:t>
            </a:r>
            <a:r>
              <a:rPr lang="en-GB" i="1" dirty="0" smtClean="0">
                <a:solidFill>
                  <a:srgbClr val="003366"/>
                </a:solidFill>
                <a:latin typeface="Varela Round" panose="02000000000000000000" charset="0"/>
                <a:ea typeface="Times New Roman" panose="02020603050405020304" pitchFamily="18" charset="0"/>
                <a:cs typeface="Times New Roman" panose="02020603050405020304" pitchFamily="18" charset="0"/>
              </a:rPr>
              <a:t>include: </a:t>
            </a:r>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Lower support levels </a:t>
            </a:r>
            <a:r>
              <a:rPr lang="en-GB" i="1" dirty="0" smtClean="0">
                <a:solidFill>
                  <a:srgbClr val="003366"/>
                </a:solidFill>
                <a:latin typeface="Varela Round" panose="02000000000000000000" charset="0"/>
                <a:ea typeface="Times New Roman" panose="02020603050405020304" pitchFamily="18" charset="0"/>
                <a:cs typeface="Times New Roman" panose="02020603050405020304" pitchFamily="18" charset="0"/>
              </a:rPr>
              <a:t>in hostels</a:t>
            </a:r>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 staff </a:t>
            </a:r>
            <a:r>
              <a:rPr lang="en-GB" i="1" dirty="0" smtClean="0">
                <a:solidFill>
                  <a:srgbClr val="003366"/>
                </a:solidFill>
                <a:latin typeface="Varela Round" panose="02000000000000000000" charset="0"/>
                <a:ea typeface="Times New Roman" panose="02020603050405020304" pitchFamily="18" charset="0"/>
                <a:cs typeface="Times New Roman" panose="02020603050405020304" pitchFamily="18" charset="0"/>
              </a:rPr>
              <a:t>shortages; emergency </a:t>
            </a:r>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accommodation not being appropriate or staff not being appropriately trained; co-location of large numbers of residents into one hostel or hotel"</a:t>
            </a:r>
          </a:p>
        </p:txBody>
      </p:sp>
    </p:spTree>
    <p:extLst>
      <p:ext uri="{BB962C8B-B14F-4D97-AF65-F5344CB8AC3E}">
        <p14:creationId xmlns:p14="http://schemas.microsoft.com/office/powerpoint/2010/main" val="758895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21</a:t>
            </a:fld>
            <a:endParaRPr lang="en-GB" dirty="0"/>
          </a:p>
        </p:txBody>
      </p:sp>
      <p:sp>
        <p:nvSpPr>
          <p:cNvPr id="18" name="Title 1"/>
          <p:cNvSpPr>
            <a:spLocks noGrp="1"/>
          </p:cNvSpPr>
          <p:nvPr>
            <p:ph type="title"/>
          </p:nvPr>
        </p:nvSpPr>
        <p:spPr>
          <a:xfrm>
            <a:off x="935479" y="365125"/>
            <a:ext cx="10515600" cy="1325563"/>
          </a:xfrm>
        </p:spPr>
        <p:txBody>
          <a:bodyPr/>
          <a:lstStyle/>
          <a:p>
            <a:r>
              <a:rPr lang="en-GB" dirty="0" smtClean="0"/>
              <a:t>3. Impact on people</a:t>
            </a:r>
            <a:endParaRPr lang="en-GB" dirty="0"/>
          </a:p>
        </p:txBody>
      </p:sp>
      <p:sp>
        <p:nvSpPr>
          <p:cNvPr id="5" name="Content Placeholder 2"/>
          <p:cNvSpPr txBox="1">
            <a:spLocks/>
          </p:cNvSpPr>
          <p:nvPr/>
        </p:nvSpPr>
        <p:spPr>
          <a:xfrm>
            <a:off x="1557356" y="1502045"/>
            <a:ext cx="4455513"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Negative:</a:t>
            </a:r>
          </a:p>
          <a:p>
            <a:pPr>
              <a:buFontTx/>
              <a:buChar char="-"/>
            </a:pPr>
            <a:r>
              <a:rPr lang="en-GB" sz="1600" dirty="0">
                <a:solidFill>
                  <a:schemeClr val="bg1">
                    <a:lumMod val="75000"/>
                  </a:schemeClr>
                </a:solidFill>
              </a:rPr>
              <a:t>“Knock back” to progress.</a:t>
            </a:r>
          </a:p>
          <a:p>
            <a:pPr>
              <a:buFontTx/>
              <a:buChar char="-"/>
            </a:pPr>
            <a:r>
              <a:rPr lang="en-GB" sz="1600" dirty="0" smtClean="0">
                <a:solidFill>
                  <a:schemeClr val="bg1">
                    <a:lumMod val="75000"/>
                  </a:schemeClr>
                </a:solidFill>
              </a:rPr>
              <a:t>Loss of meaningful activity</a:t>
            </a:r>
          </a:p>
          <a:p>
            <a:pPr>
              <a:buFontTx/>
              <a:buChar char="-"/>
            </a:pPr>
            <a:r>
              <a:rPr lang="en-GB" sz="1600" dirty="0" smtClean="0">
                <a:solidFill>
                  <a:schemeClr val="bg1">
                    <a:lumMod val="75000"/>
                  </a:schemeClr>
                </a:solidFill>
              </a:rPr>
              <a:t>Less </a:t>
            </a:r>
            <a:r>
              <a:rPr lang="en-GB" sz="1600" dirty="0">
                <a:solidFill>
                  <a:schemeClr val="bg1">
                    <a:lumMod val="75000"/>
                  </a:schemeClr>
                </a:solidFill>
              </a:rPr>
              <a:t>positive experiences of emergency accommodation.</a:t>
            </a:r>
          </a:p>
          <a:p>
            <a:pPr>
              <a:buFontTx/>
              <a:buChar char="-"/>
            </a:pPr>
            <a:r>
              <a:rPr lang="en-GB" sz="1600" b="1" dirty="0"/>
              <a:t>Challenges of engaging in remote support.</a:t>
            </a:r>
          </a:p>
          <a:p>
            <a:pPr>
              <a:buFontTx/>
              <a:buChar char="-"/>
            </a:pPr>
            <a:r>
              <a:rPr lang="en-GB" sz="1600" dirty="0">
                <a:solidFill>
                  <a:schemeClr val="bg1">
                    <a:lumMod val="75000"/>
                  </a:schemeClr>
                </a:solidFill>
              </a:rPr>
              <a:t>Stalling of progress due to reduced or different access to services.</a:t>
            </a:r>
          </a:p>
          <a:p>
            <a:pPr>
              <a:buFontTx/>
              <a:buChar char="-"/>
            </a:pPr>
            <a:r>
              <a:rPr lang="en-GB" sz="1600" dirty="0">
                <a:solidFill>
                  <a:schemeClr val="bg1">
                    <a:lumMod val="75000"/>
                  </a:schemeClr>
                </a:solidFill>
              </a:rPr>
              <a:t>Risk to some substance misuse service users.</a:t>
            </a:r>
          </a:p>
          <a:p>
            <a:pPr>
              <a:buFontTx/>
              <a:buChar char="-"/>
            </a:pPr>
            <a:r>
              <a:rPr lang="en-GB" sz="1600" dirty="0">
                <a:solidFill>
                  <a:schemeClr val="bg1">
                    <a:lumMod val="75000"/>
                  </a:schemeClr>
                </a:solidFill>
              </a:rPr>
              <a:t>Exclusion of vulnerable people who are not “verified” </a:t>
            </a:r>
            <a:r>
              <a:rPr lang="en-GB" sz="1600" dirty="0" smtClean="0">
                <a:solidFill>
                  <a:schemeClr val="bg1">
                    <a:lumMod val="75000"/>
                  </a:schemeClr>
                </a:solidFill>
              </a:rPr>
              <a:t>as rough sleeping.</a:t>
            </a:r>
            <a:endParaRPr lang="en-GB" sz="1600" dirty="0">
              <a:solidFill>
                <a:schemeClr val="bg1">
                  <a:lumMod val="75000"/>
                </a:schemeClr>
              </a:solidFill>
            </a:endParaRPr>
          </a:p>
          <a:p>
            <a:pPr>
              <a:buFontTx/>
              <a:buChar char="-"/>
            </a:pPr>
            <a:r>
              <a:rPr lang="en-GB" sz="1600" dirty="0">
                <a:solidFill>
                  <a:schemeClr val="bg1">
                    <a:lumMod val="75000"/>
                  </a:schemeClr>
                </a:solidFill>
              </a:rPr>
              <a:t>Social isolation, anxiety and poor mental health</a:t>
            </a:r>
            <a:r>
              <a:rPr lang="en-GB" sz="1600" dirty="0" smtClean="0">
                <a:solidFill>
                  <a:schemeClr val="bg1">
                    <a:lumMod val="75000"/>
                  </a:schemeClr>
                </a:solidFill>
              </a:rPr>
              <a:t>.</a:t>
            </a:r>
            <a:endParaRPr lang="en-GB" sz="1600" dirty="0">
              <a:solidFill>
                <a:schemeClr val="bg1">
                  <a:lumMod val="75000"/>
                </a:schemeClr>
              </a:solidFill>
            </a:endParaRPr>
          </a:p>
        </p:txBody>
      </p:sp>
      <p:sp>
        <p:nvSpPr>
          <p:cNvPr id="3" name="Rectangle 2"/>
          <p:cNvSpPr/>
          <p:nvPr/>
        </p:nvSpPr>
        <p:spPr>
          <a:xfrm>
            <a:off x="6565038" y="1767967"/>
            <a:ext cx="4886041" cy="2308324"/>
          </a:xfrm>
          <a:prstGeom prst="rect">
            <a:avLst/>
          </a:prstGeom>
        </p:spPr>
        <p:txBody>
          <a:bodyPr wrap="square">
            <a:spAutoFit/>
          </a:bodyPr>
          <a:lstStyle/>
          <a:p>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“I don’t like to do [support] over the phone. I like to see people. It’s affecting me – this has really affected me. […] It’s made me cry every day. I feel like now I’ve got no friends whatsoever. I don’t see anybody. The only people I used to see were my workers, and other peers in my group. I feel alone.” </a:t>
            </a:r>
          </a:p>
        </p:txBody>
      </p:sp>
    </p:spTree>
    <p:extLst>
      <p:ext uri="{BB962C8B-B14F-4D97-AF65-F5344CB8AC3E}">
        <p14:creationId xmlns:p14="http://schemas.microsoft.com/office/powerpoint/2010/main" val="2070586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22</a:t>
            </a:fld>
            <a:endParaRPr lang="en-GB" dirty="0"/>
          </a:p>
        </p:txBody>
      </p:sp>
      <p:sp>
        <p:nvSpPr>
          <p:cNvPr id="18" name="Title 1"/>
          <p:cNvSpPr>
            <a:spLocks noGrp="1"/>
          </p:cNvSpPr>
          <p:nvPr>
            <p:ph type="title"/>
          </p:nvPr>
        </p:nvSpPr>
        <p:spPr>
          <a:xfrm>
            <a:off x="935479" y="365125"/>
            <a:ext cx="10515600" cy="1325563"/>
          </a:xfrm>
        </p:spPr>
        <p:txBody>
          <a:bodyPr/>
          <a:lstStyle/>
          <a:p>
            <a:r>
              <a:rPr lang="en-GB" dirty="0"/>
              <a:t>4</a:t>
            </a:r>
            <a:r>
              <a:rPr lang="en-GB" dirty="0" smtClean="0"/>
              <a:t>. Planning for transition</a:t>
            </a:r>
            <a:endParaRPr lang="en-GB" dirty="0"/>
          </a:p>
        </p:txBody>
      </p:sp>
      <p:sp>
        <p:nvSpPr>
          <p:cNvPr id="6" name="Content Placeholder 2"/>
          <p:cNvSpPr txBox="1">
            <a:spLocks/>
          </p:cNvSpPr>
          <p:nvPr/>
        </p:nvSpPr>
        <p:spPr>
          <a:xfrm>
            <a:off x="1065244" y="1503786"/>
            <a:ext cx="9865025"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GB" sz="2000" b="1" dirty="0" smtClean="0"/>
              <a:t>Learning and reflection:</a:t>
            </a:r>
            <a:r>
              <a:rPr lang="en-GB" sz="2000" dirty="0" smtClean="0"/>
              <a:t> </a:t>
            </a:r>
          </a:p>
          <a:p>
            <a:pPr lvl="1">
              <a:buFontTx/>
              <a:buChar char="-"/>
            </a:pPr>
            <a:r>
              <a:rPr lang="en-GB" sz="2000" dirty="0" smtClean="0"/>
              <a:t>Most respondents were confident that their areas were taking the opportunity to learn and reflect (but couldn’t always point to it!)</a:t>
            </a:r>
            <a:endParaRPr lang="en-GB" sz="2000" b="1" dirty="0" smtClean="0"/>
          </a:p>
          <a:p>
            <a:pPr>
              <a:buFontTx/>
              <a:buChar char="-"/>
            </a:pPr>
            <a:endParaRPr lang="en-GB" sz="2000" b="1" dirty="0" smtClean="0"/>
          </a:p>
          <a:p>
            <a:pPr>
              <a:buFontTx/>
              <a:buChar char="-"/>
            </a:pPr>
            <a:r>
              <a:rPr lang="en-GB" sz="2000" b="1" dirty="0" smtClean="0"/>
              <a:t>Planning to maintain flexibilities: </a:t>
            </a:r>
          </a:p>
          <a:p>
            <a:pPr lvl="1">
              <a:buFontTx/>
              <a:buChar char="-"/>
            </a:pPr>
            <a:r>
              <a:rPr lang="en-GB" sz="2000" dirty="0" smtClean="0"/>
              <a:t>Leadership on ‘transition planning’ coming mainly from housing, less evidence of wider ‘cross-sector’ planning.</a:t>
            </a:r>
          </a:p>
          <a:p>
            <a:pPr lvl="1">
              <a:buFontTx/>
              <a:buChar char="-"/>
            </a:pPr>
            <a:r>
              <a:rPr lang="en-GB" sz="2000" dirty="0" smtClean="0"/>
              <a:t>Little evidence of involvement of people with lived experience</a:t>
            </a:r>
          </a:p>
          <a:p>
            <a:pPr lvl="1">
              <a:buFontTx/>
              <a:buChar char="-"/>
            </a:pPr>
            <a:r>
              <a:rPr lang="en-GB" sz="2000" dirty="0" smtClean="0"/>
              <a:t>A positive feeling that “collaboration would have to continue.”</a:t>
            </a:r>
            <a:endParaRPr lang="en-GB" sz="2000" b="1" dirty="0" smtClean="0"/>
          </a:p>
          <a:p>
            <a:pPr>
              <a:buFontTx/>
              <a:buChar char="-"/>
            </a:pPr>
            <a:endParaRPr lang="en-GB" sz="2000" b="1" dirty="0" smtClean="0"/>
          </a:p>
          <a:p>
            <a:pPr>
              <a:buFontTx/>
              <a:buChar char="-"/>
            </a:pPr>
            <a:r>
              <a:rPr lang="en-GB" sz="2000" b="1" dirty="0" smtClean="0"/>
              <a:t>Challenges</a:t>
            </a:r>
          </a:p>
          <a:p>
            <a:pPr lvl="1">
              <a:buFontTx/>
              <a:buChar char="-"/>
            </a:pPr>
            <a:r>
              <a:rPr lang="en-GB" sz="2000" dirty="0" smtClean="0"/>
              <a:t>Funding and timescales</a:t>
            </a:r>
          </a:p>
          <a:p>
            <a:pPr lvl="1">
              <a:buFontTx/>
              <a:buChar char="-"/>
            </a:pPr>
            <a:r>
              <a:rPr lang="en-GB" sz="2000" dirty="0" smtClean="0"/>
              <a:t>A worry about “return to the status quo”</a:t>
            </a:r>
          </a:p>
          <a:p>
            <a:pPr marL="0" indent="0">
              <a:buNone/>
            </a:pPr>
            <a:endParaRPr lang="en-GB" sz="2000" dirty="0" smtClean="0"/>
          </a:p>
        </p:txBody>
      </p:sp>
    </p:spTree>
    <p:extLst>
      <p:ext uri="{BB962C8B-B14F-4D97-AF65-F5344CB8AC3E}">
        <p14:creationId xmlns:p14="http://schemas.microsoft.com/office/powerpoint/2010/main" val="4064521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23</a:t>
            </a:fld>
            <a:endParaRPr lang="en-GB" dirty="0"/>
          </a:p>
        </p:txBody>
      </p:sp>
      <p:sp>
        <p:nvSpPr>
          <p:cNvPr id="18" name="Title 1"/>
          <p:cNvSpPr>
            <a:spLocks noGrp="1"/>
          </p:cNvSpPr>
          <p:nvPr>
            <p:ph type="title"/>
          </p:nvPr>
        </p:nvSpPr>
        <p:spPr>
          <a:xfrm>
            <a:off x="935479" y="365125"/>
            <a:ext cx="10515600" cy="1325563"/>
          </a:xfrm>
        </p:spPr>
        <p:txBody>
          <a:bodyPr/>
          <a:lstStyle/>
          <a:p>
            <a:r>
              <a:rPr lang="en-GB" dirty="0" smtClean="0"/>
              <a:t>What can you do?</a:t>
            </a:r>
            <a:endParaRPr lang="en-GB" dirty="0"/>
          </a:p>
        </p:txBody>
      </p:sp>
      <p:sp>
        <p:nvSpPr>
          <p:cNvPr id="6" name="Content Placeholder 2"/>
          <p:cNvSpPr txBox="1">
            <a:spLocks/>
          </p:cNvSpPr>
          <p:nvPr/>
        </p:nvSpPr>
        <p:spPr>
          <a:xfrm>
            <a:off x="1065244" y="1503786"/>
            <a:ext cx="10279696"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GB" sz="2400" dirty="0" smtClean="0"/>
              <a:t>Does your area have a forum in place to learn and reflect on the flexibilities currently in place?</a:t>
            </a:r>
            <a:endParaRPr lang="en-GB" sz="2400" dirty="0"/>
          </a:p>
          <a:p>
            <a:pPr>
              <a:buFontTx/>
              <a:buChar char="-"/>
            </a:pPr>
            <a:r>
              <a:rPr lang="en-GB" sz="2400" dirty="0" smtClean="0"/>
              <a:t>Does your area have the cross-sector leadership needed to maintain some of the positive flexibilities into the future?</a:t>
            </a:r>
          </a:p>
          <a:p>
            <a:pPr>
              <a:buFontTx/>
              <a:buChar char="-"/>
            </a:pPr>
            <a:r>
              <a:rPr lang="en-GB" sz="2400" dirty="0" smtClean="0"/>
              <a:t>Do you have processes in place to involve people with lived experience in your transition planning?</a:t>
            </a:r>
            <a:endParaRPr lang="en-GB" sz="2400" dirty="0"/>
          </a:p>
          <a:p>
            <a:pPr>
              <a:buFontTx/>
              <a:buChar char="-"/>
            </a:pPr>
            <a:endParaRPr lang="en-GB" sz="2400" dirty="0" smtClean="0">
              <a:latin typeface="Varela Round" charset="0"/>
              <a:cs typeface="Times New Roman"/>
            </a:endParaRPr>
          </a:p>
          <a:p>
            <a:pPr marL="0" indent="0">
              <a:buNone/>
            </a:pPr>
            <a:r>
              <a:rPr lang="en-GB" sz="2000" dirty="0" smtClean="0">
                <a:latin typeface="Varela Round" charset="0"/>
                <a:cs typeface="Times New Roman"/>
              </a:rPr>
              <a:t>Download Rapid Evidence report from tomorrow: </a:t>
            </a:r>
            <a:r>
              <a:rPr lang="en-GB" sz="2000" dirty="0" smtClean="0">
                <a:latin typeface="Varela Round" charset="0"/>
                <a:cs typeface="Times New Roman"/>
                <a:hlinkClick r:id="rId2"/>
              </a:rPr>
              <a:t>www.meam.org.uk</a:t>
            </a:r>
            <a:endParaRPr lang="en-GB" sz="2000" dirty="0" smtClean="0">
              <a:latin typeface="Varela Round" charset="0"/>
              <a:cs typeface="Times New Roman"/>
            </a:endParaRPr>
          </a:p>
          <a:p>
            <a:pPr marL="0" indent="0">
              <a:buNone/>
            </a:pPr>
            <a:endParaRPr lang="en-GB" sz="2000" dirty="0" smtClean="0">
              <a:latin typeface="Varela Round" charset="0"/>
              <a:cs typeface="Times New Roman"/>
            </a:endParaRPr>
          </a:p>
          <a:p>
            <a:pPr marL="0" indent="0">
              <a:buNone/>
            </a:pPr>
            <a:r>
              <a:rPr lang="en-GB" sz="2000" dirty="0" smtClean="0">
                <a:latin typeface="Varela Round" charset="0"/>
                <a:cs typeface="Times New Roman"/>
              </a:rPr>
              <a:t>MEAM transition framework: http</a:t>
            </a:r>
            <a:r>
              <a:rPr lang="en-GB" sz="2000" dirty="0">
                <a:latin typeface="Varela Round" charset="0"/>
                <a:cs typeface="Times New Roman"/>
              </a:rPr>
              <a:t>://meam.org.uk/wp-content/uploads/2020/05/Framework-transition-planning-v1.pdf</a:t>
            </a:r>
          </a:p>
        </p:txBody>
      </p:sp>
    </p:spTree>
    <p:extLst>
      <p:ext uri="{BB962C8B-B14F-4D97-AF65-F5344CB8AC3E}">
        <p14:creationId xmlns:p14="http://schemas.microsoft.com/office/powerpoint/2010/main" val="3267524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24</a:t>
            </a:fld>
            <a:endParaRPr lang="en-GB" dirty="0"/>
          </a:p>
        </p:txBody>
      </p:sp>
      <p:sp>
        <p:nvSpPr>
          <p:cNvPr id="18" name="Title 1"/>
          <p:cNvSpPr>
            <a:spLocks noGrp="1"/>
          </p:cNvSpPr>
          <p:nvPr>
            <p:ph type="title"/>
          </p:nvPr>
        </p:nvSpPr>
        <p:spPr>
          <a:xfrm>
            <a:off x="935479" y="365125"/>
            <a:ext cx="10515600" cy="1325563"/>
          </a:xfrm>
        </p:spPr>
        <p:txBody>
          <a:bodyPr/>
          <a:lstStyle/>
          <a:p>
            <a:r>
              <a:rPr lang="en-GB" dirty="0" smtClean="0"/>
              <a:t>Thank you: </a:t>
            </a:r>
            <a:endParaRPr lang="en-GB" dirty="0"/>
          </a:p>
        </p:txBody>
      </p:sp>
      <p:sp>
        <p:nvSpPr>
          <p:cNvPr id="9" name="TextBox 8">
            <a:extLst>
              <a:ext uri="{FF2B5EF4-FFF2-40B4-BE49-F238E27FC236}">
                <a16:creationId xmlns:a16="http://schemas.microsoft.com/office/drawing/2014/main" id="{B0C84C9D-8F02-434E-A449-3E7CDD42A793}"/>
              </a:ext>
            </a:extLst>
          </p:cNvPr>
          <p:cNvSpPr txBox="1"/>
          <p:nvPr/>
        </p:nvSpPr>
        <p:spPr>
          <a:xfrm>
            <a:off x="923756" y="1573458"/>
            <a:ext cx="10189721" cy="2800767"/>
          </a:xfrm>
          <a:prstGeom prst="rect">
            <a:avLst/>
          </a:prstGeom>
          <a:noFill/>
        </p:spPr>
        <p:txBody>
          <a:bodyPr wrap="square" rtlCol="0">
            <a:spAutoFit/>
          </a:bodyPr>
          <a:lstStyle/>
          <a:p>
            <a:endParaRPr lang="en-GB" sz="2200" dirty="0" smtClean="0">
              <a:latin typeface="Varela Round" panose="02000000000000000000" charset="0"/>
            </a:endParaRPr>
          </a:p>
          <a:p>
            <a:endParaRPr lang="en-GB" sz="2200" dirty="0">
              <a:latin typeface="Varela Round" panose="02000000000000000000" charset="0"/>
            </a:endParaRPr>
          </a:p>
          <a:p>
            <a:r>
              <a:rPr lang="en-GB" sz="2200" dirty="0" smtClean="0">
                <a:latin typeface="Varela Round" panose="02000000000000000000" charset="0"/>
              </a:rPr>
              <a:t>oliver.hilbery@meam.org.uk</a:t>
            </a:r>
          </a:p>
          <a:p>
            <a:r>
              <a:rPr lang="en-GB" sz="2200" dirty="0" smtClean="0">
                <a:latin typeface="Varela Round" panose="02000000000000000000" charset="0"/>
              </a:rPr>
              <a:t>www.meam.org.uk</a:t>
            </a:r>
          </a:p>
          <a:p>
            <a:r>
              <a:rPr lang="en-GB" sz="2200" dirty="0" smtClean="0">
                <a:latin typeface="Varela Round" panose="02000000000000000000" charset="0"/>
              </a:rPr>
              <a:t>@</a:t>
            </a:r>
            <a:r>
              <a:rPr lang="en-GB" sz="2200" dirty="0" err="1" smtClean="0">
                <a:latin typeface="Varela Round" panose="02000000000000000000" charset="0"/>
              </a:rPr>
              <a:t>meamcoalition</a:t>
            </a:r>
            <a:endParaRPr lang="en-GB" sz="2200" dirty="0" smtClean="0">
              <a:latin typeface="Varela Round" panose="02000000000000000000" charset="0"/>
            </a:endParaRPr>
          </a:p>
          <a:p>
            <a:r>
              <a:rPr lang="en-GB" sz="2200" dirty="0" smtClean="0">
                <a:latin typeface="Varela Round" panose="02000000000000000000" charset="0"/>
              </a:rPr>
              <a:t>#</a:t>
            </a:r>
            <a:r>
              <a:rPr lang="en-GB" sz="2200" dirty="0" err="1" smtClean="0">
                <a:latin typeface="Varela Round" panose="02000000000000000000" charset="0"/>
              </a:rPr>
              <a:t>multipledisadvantage</a:t>
            </a:r>
            <a:endParaRPr lang="en-GB" sz="2200" dirty="0" smtClean="0">
              <a:latin typeface="Varela Round" panose="02000000000000000000" charset="0"/>
            </a:endParaRPr>
          </a:p>
          <a:p>
            <a:endParaRPr lang="en-GB" sz="2200" dirty="0" smtClean="0">
              <a:latin typeface="Varela Round" panose="02000000000000000000" charset="0"/>
            </a:endParaRPr>
          </a:p>
          <a:p>
            <a:endParaRPr lang="en-GB" sz="2200" dirty="0" smtClean="0">
              <a:latin typeface="Varela Round" panose="02000000000000000000"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9672" y="4531244"/>
            <a:ext cx="2085940" cy="1020068"/>
          </a:xfrm>
          <a:prstGeom prst="rect">
            <a:avLst/>
          </a:prstGeom>
        </p:spPr>
      </p:pic>
      <p:pic>
        <p:nvPicPr>
          <p:cNvPr id="6" name="Picture 5" descr="CB Stuff.png"/>
          <p:cNvPicPr/>
          <p:nvPr/>
        </p:nvPicPr>
        <p:blipFill>
          <a:blip r:embed="rId3" cstate="print"/>
          <a:srcRect l="2808" r="36533" b="43936"/>
          <a:stretch>
            <a:fillRect/>
          </a:stretch>
        </p:blipFill>
        <p:spPr>
          <a:xfrm>
            <a:off x="10264520" y="3017539"/>
            <a:ext cx="1365407" cy="12948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563" y="655368"/>
            <a:ext cx="1490159" cy="1878896"/>
          </a:xfrm>
          <a:prstGeom prst="rect">
            <a:avLst/>
          </a:prstGeom>
        </p:spPr>
      </p:pic>
    </p:spTree>
    <p:extLst>
      <p:ext uri="{BB962C8B-B14F-4D97-AF65-F5344CB8AC3E}">
        <p14:creationId xmlns:p14="http://schemas.microsoft.com/office/powerpoint/2010/main" val="1397953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3</a:t>
            </a:fld>
            <a:endParaRPr lang="en-GB" dirty="0"/>
          </a:p>
        </p:txBody>
      </p:sp>
      <p:sp>
        <p:nvSpPr>
          <p:cNvPr id="18" name="Title 1"/>
          <p:cNvSpPr>
            <a:spLocks noGrp="1"/>
          </p:cNvSpPr>
          <p:nvPr>
            <p:ph type="title"/>
          </p:nvPr>
        </p:nvSpPr>
        <p:spPr>
          <a:xfrm>
            <a:off x="935479" y="365125"/>
            <a:ext cx="10515600" cy="1325563"/>
          </a:xfrm>
        </p:spPr>
        <p:txBody>
          <a:bodyPr/>
          <a:lstStyle/>
          <a:p>
            <a:r>
              <a:rPr lang="en-GB" dirty="0" smtClean="0"/>
              <a:t>Why look at system flexibilities? </a:t>
            </a:r>
            <a:endParaRPr lang="en-GB" dirty="0"/>
          </a:p>
        </p:txBody>
      </p:sp>
      <p:sp>
        <p:nvSpPr>
          <p:cNvPr id="6" name="Content Placeholder 2"/>
          <p:cNvSpPr txBox="1">
            <a:spLocks/>
          </p:cNvSpPr>
          <p:nvPr/>
        </p:nvSpPr>
        <p:spPr>
          <a:xfrm>
            <a:off x="1065244" y="1634416"/>
            <a:ext cx="9611992"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GB" sz="2400" dirty="0" smtClean="0"/>
              <a:t>Local services and systems have undergone rapid change March to May 2020</a:t>
            </a:r>
          </a:p>
          <a:p>
            <a:pPr>
              <a:buFontTx/>
              <a:buChar char="-"/>
            </a:pPr>
            <a:r>
              <a:rPr lang="en-GB" sz="2400" dirty="0" smtClean="0"/>
              <a:t>There was anecdotal evidence of positive impact, but little data… </a:t>
            </a:r>
          </a:p>
          <a:p>
            <a:pPr>
              <a:buFontTx/>
              <a:buChar char="-"/>
            </a:pPr>
            <a:r>
              <a:rPr lang="en-GB" sz="2400" dirty="0" smtClean="0"/>
              <a:t>MEAM commissioned our evaluators, </a:t>
            </a:r>
            <a:r>
              <a:rPr lang="en-GB" sz="2400" dirty="0" err="1" smtClean="0"/>
              <a:t>Cordis</a:t>
            </a:r>
            <a:r>
              <a:rPr lang="en-GB" sz="2400" dirty="0" smtClean="0"/>
              <a:t> Bright, to undertake ‘Rapid Evidence Gathering’.</a:t>
            </a:r>
          </a:p>
          <a:p>
            <a:pPr>
              <a:buFontTx/>
              <a:buChar char="-"/>
            </a:pPr>
            <a:r>
              <a:rPr lang="en-GB" sz="2400" dirty="0" smtClean="0"/>
              <a:t>Aim: To inform local area and national government plans for what comes next.</a:t>
            </a:r>
          </a:p>
          <a:p>
            <a:pPr>
              <a:buFontTx/>
              <a:buChar char="-"/>
            </a:pPr>
            <a:endParaRPr lang="en-GB" sz="2000" dirty="0"/>
          </a:p>
          <a:p>
            <a:pPr marL="0" indent="0">
              <a:buNone/>
            </a:pPr>
            <a:endParaRPr lang="en-GB" sz="2000" dirty="0" smtClean="0"/>
          </a:p>
          <a:p>
            <a:pPr marL="0" indent="0">
              <a:buFont typeface="Arial" panose="020B0604020202020204" pitchFamily="34" charset="0"/>
              <a:buNone/>
            </a:pPr>
            <a:endParaRPr lang="en-GB" sz="2000" dirty="0" smtClean="0"/>
          </a:p>
          <a:p>
            <a:pPr marL="0" indent="0">
              <a:buFont typeface="Arial" panose="020B0604020202020204" pitchFamily="34" charset="0"/>
              <a:buNone/>
            </a:pPr>
            <a:endParaRPr lang="en-GB" sz="1800" dirty="0" smtClean="0"/>
          </a:p>
        </p:txBody>
      </p:sp>
    </p:spTree>
    <p:extLst>
      <p:ext uri="{BB962C8B-B14F-4D97-AF65-F5344CB8AC3E}">
        <p14:creationId xmlns:p14="http://schemas.microsoft.com/office/powerpoint/2010/main" val="3267524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4</a:t>
            </a:fld>
            <a:endParaRPr lang="en-GB" dirty="0"/>
          </a:p>
        </p:txBody>
      </p:sp>
      <p:sp>
        <p:nvSpPr>
          <p:cNvPr id="18" name="Title 1"/>
          <p:cNvSpPr>
            <a:spLocks noGrp="1"/>
          </p:cNvSpPr>
          <p:nvPr>
            <p:ph type="title"/>
          </p:nvPr>
        </p:nvSpPr>
        <p:spPr>
          <a:xfrm>
            <a:off x="935479" y="365125"/>
            <a:ext cx="10515600" cy="1325563"/>
          </a:xfrm>
        </p:spPr>
        <p:txBody>
          <a:bodyPr/>
          <a:lstStyle/>
          <a:p>
            <a:r>
              <a:rPr lang="en-GB" dirty="0" smtClean="0"/>
              <a:t>What did the research do? </a:t>
            </a:r>
            <a:endParaRPr lang="en-GB" dirty="0"/>
          </a:p>
        </p:txBody>
      </p:sp>
      <p:sp>
        <p:nvSpPr>
          <p:cNvPr id="6" name="Content Placeholder 2"/>
          <p:cNvSpPr txBox="1">
            <a:spLocks/>
          </p:cNvSpPr>
          <p:nvPr/>
        </p:nvSpPr>
        <p:spPr>
          <a:xfrm>
            <a:off x="1065244" y="1634416"/>
            <a:ext cx="8281956"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2400" dirty="0" smtClean="0"/>
              <a:t>Examined the changes made across a range of sectors in last two months</a:t>
            </a:r>
          </a:p>
          <a:p>
            <a:pPr marL="457200" indent="-457200">
              <a:buFont typeface="+mj-lt"/>
              <a:buAutoNum type="arabicPeriod"/>
            </a:pPr>
            <a:r>
              <a:rPr lang="en-GB" sz="2400" dirty="0" smtClean="0"/>
              <a:t>Impact on services and systems</a:t>
            </a:r>
          </a:p>
          <a:p>
            <a:pPr marL="457200" indent="-457200">
              <a:buFont typeface="+mj-lt"/>
              <a:buAutoNum type="arabicPeriod"/>
            </a:pPr>
            <a:r>
              <a:rPr lang="en-GB" sz="2400" dirty="0" smtClean="0"/>
              <a:t>Impact on people</a:t>
            </a:r>
          </a:p>
          <a:p>
            <a:pPr marL="457200" indent="-457200">
              <a:buFont typeface="+mj-lt"/>
              <a:buAutoNum type="arabicPeriod"/>
            </a:pPr>
            <a:r>
              <a:rPr lang="en-GB" sz="2400" dirty="0" smtClean="0"/>
              <a:t>Explored what areas are doing to maintain these flexibilities in the next stage (“transition”)</a:t>
            </a:r>
            <a:endParaRPr lang="en-GB" sz="2400" dirty="0"/>
          </a:p>
          <a:p>
            <a:pPr marL="0" indent="0">
              <a:buNone/>
            </a:pPr>
            <a:endParaRPr lang="en-GB" sz="2000" dirty="0" smtClean="0"/>
          </a:p>
          <a:p>
            <a:pPr marL="0" indent="0">
              <a:buFont typeface="Arial" panose="020B0604020202020204" pitchFamily="34" charset="0"/>
              <a:buNone/>
            </a:pPr>
            <a:endParaRPr lang="en-GB" sz="2000" dirty="0" smtClean="0"/>
          </a:p>
          <a:p>
            <a:pPr marL="0" indent="0">
              <a:buFont typeface="Arial" panose="020B0604020202020204" pitchFamily="34" charset="0"/>
              <a:buNone/>
            </a:pPr>
            <a:endParaRPr lang="en-GB" sz="1800" dirty="0" smtClean="0"/>
          </a:p>
        </p:txBody>
      </p:sp>
      <p:pic>
        <p:nvPicPr>
          <p:cNvPr id="5" name="Picture 4" descr="CB Stuff.png"/>
          <p:cNvPicPr/>
          <p:nvPr/>
        </p:nvPicPr>
        <p:blipFill>
          <a:blip r:embed="rId2" cstate="print"/>
          <a:srcRect l="2808" r="36533" b="43936"/>
          <a:stretch>
            <a:fillRect/>
          </a:stretch>
        </p:blipFill>
        <p:spPr>
          <a:xfrm>
            <a:off x="8958982" y="3740307"/>
            <a:ext cx="2854325" cy="2068513"/>
          </a:xfrm>
          <a:prstGeom prst="rect">
            <a:avLst/>
          </a:prstGeom>
        </p:spPr>
      </p:pic>
    </p:spTree>
    <p:extLst>
      <p:ext uri="{BB962C8B-B14F-4D97-AF65-F5344CB8AC3E}">
        <p14:creationId xmlns:p14="http://schemas.microsoft.com/office/powerpoint/2010/main" val="4227269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5</a:t>
            </a:fld>
            <a:endParaRPr lang="en-GB" dirty="0"/>
          </a:p>
        </p:txBody>
      </p:sp>
      <p:sp>
        <p:nvSpPr>
          <p:cNvPr id="18" name="Title 1"/>
          <p:cNvSpPr>
            <a:spLocks noGrp="1"/>
          </p:cNvSpPr>
          <p:nvPr>
            <p:ph type="title"/>
          </p:nvPr>
        </p:nvSpPr>
        <p:spPr>
          <a:xfrm>
            <a:off x="935479" y="365125"/>
            <a:ext cx="10515600" cy="1325563"/>
          </a:xfrm>
        </p:spPr>
        <p:txBody>
          <a:bodyPr/>
          <a:lstStyle/>
          <a:p>
            <a:r>
              <a:rPr lang="en-GB" dirty="0"/>
              <a:t>1</a:t>
            </a:r>
            <a:r>
              <a:rPr lang="en-GB" dirty="0" smtClean="0"/>
              <a:t>. Changes across sectors</a:t>
            </a:r>
            <a:endParaRPr lang="en-GB" dirty="0"/>
          </a:p>
        </p:txBody>
      </p:sp>
      <p:sp>
        <p:nvSpPr>
          <p:cNvPr id="6" name="Content Placeholder 2"/>
          <p:cNvSpPr txBox="1">
            <a:spLocks/>
          </p:cNvSpPr>
          <p:nvPr/>
        </p:nvSpPr>
        <p:spPr>
          <a:xfrm>
            <a:off x="935480" y="1503786"/>
            <a:ext cx="3802776"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Homelessness:</a:t>
            </a:r>
          </a:p>
          <a:p>
            <a:pPr>
              <a:buFontTx/>
              <a:buChar char="-"/>
            </a:pPr>
            <a:r>
              <a:rPr lang="en-GB" sz="1600" dirty="0"/>
              <a:t>Emergency accommodation to support the “everyone in” policy.</a:t>
            </a:r>
          </a:p>
          <a:p>
            <a:pPr>
              <a:buFontTx/>
              <a:buChar char="-"/>
            </a:pPr>
            <a:r>
              <a:rPr lang="en-GB" sz="1600" dirty="0"/>
              <a:t>Triage based on vulnerability to Covid-19.</a:t>
            </a:r>
          </a:p>
          <a:p>
            <a:pPr>
              <a:buFontTx/>
              <a:buChar char="-"/>
            </a:pPr>
            <a:r>
              <a:rPr lang="en-GB" sz="1600" dirty="0"/>
              <a:t>In-reach provision to the emergency accommodation including from re-deployed services</a:t>
            </a:r>
          </a:p>
          <a:p>
            <a:pPr>
              <a:buFontTx/>
              <a:buChar char="-"/>
            </a:pPr>
            <a:r>
              <a:rPr lang="en-GB" sz="1600" dirty="0"/>
              <a:t>Continued contact with coordinators and key workers, albeit virtually</a:t>
            </a:r>
            <a:r>
              <a:rPr lang="en-GB" sz="1600" dirty="0" smtClean="0"/>
              <a:t>.</a:t>
            </a:r>
          </a:p>
          <a:p>
            <a:pPr>
              <a:buFontTx/>
              <a:buChar char="-"/>
            </a:pPr>
            <a:r>
              <a:rPr lang="en-GB" sz="1600" dirty="0" smtClean="0"/>
              <a:t>Creating </a:t>
            </a:r>
            <a:r>
              <a:rPr lang="en-GB" sz="1600" dirty="0"/>
              <a:t>space for physical distancing in existing provision.</a:t>
            </a:r>
          </a:p>
          <a:p>
            <a:pPr>
              <a:buFontTx/>
              <a:buChar char="-"/>
            </a:pPr>
            <a:r>
              <a:rPr lang="en-GB" sz="1600" dirty="0" smtClean="0"/>
              <a:t>Increased </a:t>
            </a:r>
            <a:r>
              <a:rPr lang="en-GB" sz="1600" dirty="0"/>
              <a:t>flexibility on eligibility. </a:t>
            </a:r>
            <a:endParaRPr lang="en-GB" sz="1600" b="1" dirty="0"/>
          </a:p>
        </p:txBody>
      </p:sp>
      <p:sp>
        <p:nvSpPr>
          <p:cNvPr id="7" name="Content Placeholder 2"/>
          <p:cNvSpPr txBox="1">
            <a:spLocks/>
          </p:cNvSpPr>
          <p:nvPr/>
        </p:nvSpPr>
        <p:spPr>
          <a:xfrm>
            <a:off x="4617940" y="1503786"/>
            <a:ext cx="3676529"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Substance misuse:</a:t>
            </a:r>
          </a:p>
          <a:p>
            <a:pPr>
              <a:buFontTx/>
              <a:buChar char="-"/>
            </a:pPr>
            <a:r>
              <a:rPr lang="en-GB" sz="1600" dirty="0"/>
              <a:t>OST prescriptions covering longer periods of time.</a:t>
            </a:r>
          </a:p>
          <a:p>
            <a:pPr>
              <a:buFontTx/>
              <a:buChar char="-"/>
            </a:pPr>
            <a:r>
              <a:rPr lang="en-GB" sz="1600" dirty="0"/>
              <a:t>Daily virtual </a:t>
            </a:r>
            <a:r>
              <a:rPr lang="en-GB" sz="1600" dirty="0" smtClean="0"/>
              <a:t>contact</a:t>
            </a:r>
            <a:endParaRPr lang="en-GB" sz="1600" dirty="0"/>
          </a:p>
          <a:p>
            <a:pPr>
              <a:buFontTx/>
              <a:buChar char="-"/>
            </a:pPr>
            <a:r>
              <a:rPr lang="en-GB" sz="1600" dirty="0"/>
              <a:t>Prescription deliveries to accommodation or local pharmacies.</a:t>
            </a:r>
          </a:p>
          <a:p>
            <a:pPr>
              <a:buFontTx/>
              <a:buChar char="-"/>
            </a:pPr>
            <a:r>
              <a:rPr lang="en-GB" sz="1600" dirty="0"/>
              <a:t>Rapid assessments.</a:t>
            </a:r>
            <a:endParaRPr lang="en-GB" sz="1600" b="1" dirty="0"/>
          </a:p>
          <a:p>
            <a:pPr>
              <a:buFontTx/>
              <a:buChar char="-"/>
            </a:pPr>
            <a:endParaRPr lang="en-GB" sz="2000" b="1" dirty="0"/>
          </a:p>
          <a:p>
            <a:pPr>
              <a:buFontTx/>
              <a:buChar char="-"/>
            </a:pPr>
            <a:endParaRPr lang="en-GB" sz="2000" b="1" dirty="0" smtClean="0"/>
          </a:p>
        </p:txBody>
      </p:sp>
      <p:sp>
        <p:nvSpPr>
          <p:cNvPr id="3" name="Rectangle 2"/>
          <p:cNvSpPr/>
          <p:nvPr/>
        </p:nvSpPr>
        <p:spPr>
          <a:xfrm>
            <a:off x="8131754" y="1503786"/>
            <a:ext cx="3482041" cy="2655086"/>
          </a:xfrm>
          <a:prstGeom prst="rect">
            <a:avLst/>
          </a:prstGeom>
        </p:spPr>
        <p:txBody>
          <a:bodyPr wrap="square">
            <a:spAutoFit/>
          </a:bodyPr>
          <a:lstStyle/>
          <a:p>
            <a:pPr>
              <a:lnSpc>
                <a:spcPct val="90000"/>
              </a:lnSpc>
              <a:spcBef>
                <a:spcPts val="1000"/>
              </a:spcBef>
            </a:pPr>
            <a:r>
              <a:rPr lang="en-GB" sz="2000" b="1" dirty="0">
                <a:latin typeface="Varela Round" pitchFamily="2" charset="-79"/>
                <a:cs typeface="Varela Round" pitchFamily="2" charset="-79"/>
              </a:rPr>
              <a:t>Criminal justice</a:t>
            </a:r>
            <a:r>
              <a:rPr lang="en-GB" sz="2000" b="1" dirty="0" smtClean="0">
                <a:latin typeface="Varela Round" pitchFamily="2" charset="-79"/>
                <a:cs typeface="Varela Round" pitchFamily="2" charset="-79"/>
              </a:rPr>
              <a:t>:</a:t>
            </a:r>
            <a:endParaRPr lang="en-GB" sz="2000" b="1" dirty="0">
              <a:latin typeface="Varela Round" pitchFamily="2" charset="-79"/>
              <a:cs typeface="Varela Round" pitchFamily="2" charset="-79"/>
            </a:endParaRPr>
          </a:p>
          <a:p>
            <a:pPr marL="285750" indent="-285750">
              <a:lnSpc>
                <a:spcPct val="90000"/>
              </a:lnSpc>
              <a:spcBef>
                <a:spcPts val="1000"/>
              </a:spcBef>
              <a:buFontTx/>
              <a:buChar char="-"/>
            </a:pPr>
            <a:r>
              <a:rPr lang="en-GB" sz="1600" dirty="0">
                <a:latin typeface="Varela Round" pitchFamily="2" charset="-79"/>
                <a:cs typeface="Varela Round" pitchFamily="2" charset="-79"/>
              </a:rPr>
              <a:t>Safe accommodation for people released from </a:t>
            </a:r>
            <a:r>
              <a:rPr lang="en-GB" sz="1600" dirty="0" smtClean="0">
                <a:latin typeface="Varela Round" pitchFamily="2" charset="-79"/>
                <a:cs typeface="Varela Round" pitchFamily="2" charset="-79"/>
              </a:rPr>
              <a:t>prison.</a:t>
            </a:r>
          </a:p>
          <a:p>
            <a:pPr marL="285750" indent="-285750">
              <a:lnSpc>
                <a:spcPct val="90000"/>
              </a:lnSpc>
              <a:spcBef>
                <a:spcPts val="1000"/>
              </a:spcBef>
              <a:buFontTx/>
              <a:buChar char="-"/>
            </a:pPr>
            <a:r>
              <a:rPr lang="en-GB" sz="1600" dirty="0" smtClean="0">
                <a:latin typeface="Varela Round" pitchFamily="2" charset="-79"/>
                <a:cs typeface="Varela Round" pitchFamily="2" charset="-79"/>
              </a:rPr>
              <a:t>Improved </a:t>
            </a:r>
            <a:r>
              <a:rPr lang="en-GB" sz="1600" dirty="0">
                <a:latin typeface="Varela Round" pitchFamily="2" charset="-79"/>
                <a:cs typeface="Varela Round" pitchFamily="2" charset="-79"/>
              </a:rPr>
              <a:t>partnership working between police and other </a:t>
            </a:r>
            <a:r>
              <a:rPr lang="en-GB" sz="1600" dirty="0" smtClean="0">
                <a:latin typeface="Varela Round" pitchFamily="2" charset="-79"/>
                <a:cs typeface="Varela Round" pitchFamily="2" charset="-79"/>
              </a:rPr>
              <a:t>agencies.</a:t>
            </a:r>
          </a:p>
          <a:p>
            <a:pPr marL="285750" indent="-285750">
              <a:lnSpc>
                <a:spcPct val="90000"/>
              </a:lnSpc>
              <a:spcBef>
                <a:spcPts val="1000"/>
              </a:spcBef>
              <a:buFontTx/>
              <a:buChar char="-"/>
            </a:pPr>
            <a:r>
              <a:rPr lang="en-GB" sz="1600" dirty="0" smtClean="0">
                <a:latin typeface="Varela Round" pitchFamily="2" charset="-79"/>
                <a:cs typeface="Varela Round" pitchFamily="2" charset="-79"/>
              </a:rPr>
              <a:t>Continued </a:t>
            </a:r>
            <a:r>
              <a:rPr lang="en-GB" sz="1600" dirty="0">
                <a:latin typeface="Varela Round" pitchFamily="2" charset="-79"/>
                <a:cs typeface="Varela Round" pitchFamily="2" charset="-79"/>
              </a:rPr>
              <a:t>face-to-face </a:t>
            </a:r>
            <a:r>
              <a:rPr lang="en-GB" sz="1600" dirty="0" smtClean="0">
                <a:latin typeface="Varela Round" pitchFamily="2" charset="-79"/>
                <a:cs typeface="Varela Round" pitchFamily="2" charset="-79"/>
              </a:rPr>
              <a:t>contact.</a:t>
            </a:r>
          </a:p>
          <a:p>
            <a:pPr marL="285750" indent="-285750">
              <a:lnSpc>
                <a:spcPct val="90000"/>
              </a:lnSpc>
              <a:spcBef>
                <a:spcPts val="1000"/>
              </a:spcBef>
              <a:buFontTx/>
              <a:buChar char="-"/>
            </a:pPr>
            <a:r>
              <a:rPr lang="en-GB" sz="1600" dirty="0" smtClean="0">
                <a:latin typeface="Varela Round" pitchFamily="2" charset="-79"/>
                <a:cs typeface="Varela Round" pitchFamily="2" charset="-79"/>
              </a:rPr>
              <a:t>Restrictions </a:t>
            </a:r>
            <a:r>
              <a:rPr lang="en-GB" sz="1600" dirty="0">
                <a:latin typeface="Varela Round" pitchFamily="2" charset="-79"/>
                <a:cs typeface="Varela Round" pitchFamily="2" charset="-79"/>
              </a:rPr>
              <a:t>in prison</a:t>
            </a:r>
          </a:p>
        </p:txBody>
      </p:sp>
    </p:spTree>
    <p:extLst>
      <p:ext uri="{BB962C8B-B14F-4D97-AF65-F5344CB8AC3E}">
        <p14:creationId xmlns:p14="http://schemas.microsoft.com/office/powerpoint/2010/main" val="3267524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6</a:t>
            </a:fld>
            <a:endParaRPr lang="en-GB" dirty="0"/>
          </a:p>
        </p:txBody>
      </p:sp>
      <p:sp>
        <p:nvSpPr>
          <p:cNvPr id="6" name="Content Placeholder 2"/>
          <p:cNvSpPr txBox="1">
            <a:spLocks/>
          </p:cNvSpPr>
          <p:nvPr/>
        </p:nvSpPr>
        <p:spPr>
          <a:xfrm>
            <a:off x="935480" y="1503786"/>
            <a:ext cx="3802776"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atin typeface="Varela Round" panose="02000000000000000000" charset="0"/>
              </a:rPr>
              <a:t>Mental health:</a:t>
            </a:r>
          </a:p>
          <a:p>
            <a:pPr>
              <a:buFontTx/>
              <a:buChar char="-"/>
            </a:pPr>
            <a:r>
              <a:rPr lang="en-GB" sz="1600" dirty="0">
                <a:latin typeface="Varela Round" panose="02000000000000000000" charset="0"/>
              </a:rPr>
              <a:t>Fewer adaptations and less flexibility than other service areas.</a:t>
            </a:r>
          </a:p>
          <a:p>
            <a:pPr>
              <a:buFontTx/>
              <a:buChar char="-"/>
            </a:pPr>
            <a:r>
              <a:rPr lang="en-GB" sz="1600" dirty="0">
                <a:latin typeface="Varela Round" panose="02000000000000000000" charset="0"/>
              </a:rPr>
              <a:t>Dual diagnosis workers in the emergency </a:t>
            </a:r>
            <a:r>
              <a:rPr lang="en-GB" sz="1600" dirty="0" smtClean="0">
                <a:latin typeface="Varela Round" panose="02000000000000000000" charset="0"/>
              </a:rPr>
              <a:t>accommodation</a:t>
            </a:r>
            <a:endParaRPr lang="en-GB" sz="1600" dirty="0">
              <a:latin typeface="Varela Round" panose="02000000000000000000" charset="0"/>
            </a:endParaRPr>
          </a:p>
          <a:p>
            <a:pPr>
              <a:buFontTx/>
              <a:buChar char="-"/>
            </a:pPr>
            <a:r>
              <a:rPr lang="en-GB" sz="1600" dirty="0">
                <a:latin typeface="Varela Round" panose="02000000000000000000" charset="0"/>
              </a:rPr>
              <a:t>In-hostel provision of assessments and psychological support, improved discharge planning, and specialist mental health services (all less widespread</a:t>
            </a:r>
            <a:r>
              <a:rPr lang="en-GB" sz="1600" dirty="0" smtClean="0">
                <a:latin typeface="Varela Round" panose="02000000000000000000" charset="0"/>
              </a:rPr>
              <a:t>)</a:t>
            </a:r>
            <a:endParaRPr lang="en-GB" sz="1600" b="1" dirty="0">
              <a:latin typeface="Varela Round" panose="02000000000000000000" charset="0"/>
            </a:endParaRPr>
          </a:p>
        </p:txBody>
      </p:sp>
      <p:sp>
        <p:nvSpPr>
          <p:cNvPr id="7" name="Content Placeholder 2"/>
          <p:cNvSpPr txBox="1">
            <a:spLocks/>
          </p:cNvSpPr>
          <p:nvPr/>
        </p:nvSpPr>
        <p:spPr>
          <a:xfrm>
            <a:off x="4617940" y="1503786"/>
            <a:ext cx="3676529"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atin typeface="Varela Round" panose="02000000000000000000" charset="0"/>
              </a:rPr>
              <a:t>Women’s services:</a:t>
            </a:r>
          </a:p>
          <a:p>
            <a:pPr>
              <a:buFontTx/>
              <a:buChar char="-"/>
            </a:pPr>
            <a:r>
              <a:rPr lang="en-GB" sz="1600" dirty="0" smtClean="0">
                <a:latin typeface="Varela Round" panose="02000000000000000000" charset="0"/>
              </a:rPr>
              <a:t>Delivering </a:t>
            </a:r>
            <a:r>
              <a:rPr lang="en-GB" sz="1600" dirty="0">
                <a:latin typeface="Varela Round" panose="02000000000000000000" charset="0"/>
              </a:rPr>
              <a:t>services remotely.</a:t>
            </a:r>
          </a:p>
          <a:p>
            <a:pPr>
              <a:buFontTx/>
              <a:buChar char="-"/>
            </a:pPr>
            <a:r>
              <a:rPr lang="en-GB" sz="1600" dirty="0">
                <a:latin typeface="Varela Round" panose="02000000000000000000" charset="0"/>
              </a:rPr>
              <a:t>Additional funding </a:t>
            </a:r>
            <a:r>
              <a:rPr lang="en-GB" sz="1600" dirty="0" smtClean="0">
                <a:latin typeface="Varela Round" panose="02000000000000000000" charset="0"/>
              </a:rPr>
              <a:t>for </a:t>
            </a:r>
            <a:r>
              <a:rPr lang="en-GB" sz="1600" dirty="0">
                <a:latin typeface="Varela Round" panose="02000000000000000000" charset="0"/>
              </a:rPr>
              <a:t>domestic abuse services</a:t>
            </a:r>
            <a:r>
              <a:rPr lang="en-GB" sz="1600" dirty="0" smtClean="0">
                <a:latin typeface="Varela Round" panose="02000000000000000000" charset="0"/>
              </a:rPr>
              <a:t>.</a:t>
            </a:r>
            <a:endParaRPr lang="en-GB" sz="1600" dirty="0">
              <a:latin typeface="Varela Round" panose="02000000000000000000" charset="0"/>
            </a:endParaRPr>
          </a:p>
          <a:p>
            <a:pPr>
              <a:buFontTx/>
              <a:buChar char="-"/>
            </a:pPr>
            <a:r>
              <a:rPr lang="en-GB" sz="1600" dirty="0">
                <a:latin typeface="Varela Round" panose="02000000000000000000" charset="0"/>
              </a:rPr>
              <a:t>Lack of appropriate </a:t>
            </a:r>
            <a:r>
              <a:rPr lang="en-GB" sz="1600" dirty="0" smtClean="0">
                <a:latin typeface="Varela Round" panose="02000000000000000000" charset="0"/>
              </a:rPr>
              <a:t>accommodation.</a:t>
            </a:r>
          </a:p>
          <a:p>
            <a:pPr>
              <a:buFontTx/>
              <a:buChar char="-"/>
            </a:pPr>
            <a:endParaRPr lang="en-GB" sz="1600" b="1" dirty="0">
              <a:latin typeface="Varela Round" panose="02000000000000000000" charset="0"/>
            </a:endParaRPr>
          </a:p>
          <a:p>
            <a:pPr marL="0" indent="0">
              <a:buNone/>
            </a:pPr>
            <a:r>
              <a:rPr lang="en-GB" sz="2000" b="1" dirty="0">
                <a:latin typeface="Varela Round" panose="02000000000000000000" charset="0"/>
              </a:rPr>
              <a:t>Other services:</a:t>
            </a:r>
          </a:p>
          <a:p>
            <a:pPr>
              <a:buFontTx/>
              <a:buChar char="-"/>
            </a:pPr>
            <a:r>
              <a:rPr lang="en-GB" sz="1600" dirty="0">
                <a:latin typeface="Varela Round" panose="02000000000000000000" charset="0"/>
              </a:rPr>
              <a:t>Additional support from other community partners, charities and volunteers.</a:t>
            </a:r>
          </a:p>
          <a:p>
            <a:pPr>
              <a:buFontTx/>
              <a:buChar char="-"/>
            </a:pPr>
            <a:r>
              <a:rPr lang="en-GB" sz="1600" dirty="0">
                <a:latin typeface="Varela Round" panose="02000000000000000000" charset="0"/>
              </a:rPr>
              <a:t>Flexible responses from GPs and partnership working with pharmacies.</a:t>
            </a:r>
          </a:p>
          <a:p>
            <a:pPr>
              <a:buFontTx/>
              <a:buChar char="-"/>
            </a:pPr>
            <a:endParaRPr lang="en-GB" sz="1600" b="1" dirty="0"/>
          </a:p>
          <a:p>
            <a:pPr>
              <a:buFontTx/>
              <a:buChar char="-"/>
            </a:pPr>
            <a:endParaRPr lang="en-GB" sz="2000" b="1" dirty="0" smtClean="0"/>
          </a:p>
        </p:txBody>
      </p:sp>
      <p:sp>
        <p:nvSpPr>
          <p:cNvPr id="3" name="Rectangle 2"/>
          <p:cNvSpPr/>
          <p:nvPr/>
        </p:nvSpPr>
        <p:spPr>
          <a:xfrm>
            <a:off x="8131754" y="1503786"/>
            <a:ext cx="3736973" cy="2446824"/>
          </a:xfrm>
          <a:prstGeom prst="rect">
            <a:avLst/>
          </a:prstGeom>
        </p:spPr>
        <p:txBody>
          <a:bodyPr wrap="square">
            <a:spAutoFit/>
          </a:bodyPr>
          <a:lstStyle/>
          <a:p>
            <a:pPr>
              <a:buNone/>
            </a:pPr>
            <a:r>
              <a:rPr lang="en-GB" sz="2000" b="1" dirty="0" smtClean="0">
                <a:latin typeface="Varela Round" panose="02000000000000000000" charset="0"/>
              </a:rPr>
              <a:t>Relationships </a:t>
            </a:r>
            <a:r>
              <a:rPr lang="en-GB" sz="2000" b="1" dirty="0">
                <a:latin typeface="Varela Round" panose="02000000000000000000" charset="0"/>
              </a:rPr>
              <a:t>and working cultures:</a:t>
            </a:r>
          </a:p>
          <a:p>
            <a:pPr marL="228600" indent="-228600">
              <a:lnSpc>
                <a:spcPct val="90000"/>
              </a:lnSpc>
              <a:spcBef>
                <a:spcPts val="1000"/>
              </a:spcBef>
              <a:buFontTx/>
              <a:buChar char="-"/>
            </a:pPr>
            <a:r>
              <a:rPr lang="en-GB" sz="1600" dirty="0">
                <a:latin typeface="Varela Round" panose="02000000000000000000" charset="0"/>
                <a:cs typeface="Varela Round" pitchFamily="2" charset="-79"/>
              </a:rPr>
              <a:t>Establishment of new panels or multidisciplinary groups.</a:t>
            </a:r>
          </a:p>
          <a:p>
            <a:pPr marL="228600" indent="-228600">
              <a:lnSpc>
                <a:spcPct val="90000"/>
              </a:lnSpc>
              <a:spcBef>
                <a:spcPts val="1000"/>
              </a:spcBef>
              <a:buFontTx/>
              <a:buChar char="-"/>
            </a:pPr>
            <a:r>
              <a:rPr lang="en-GB" sz="1600" dirty="0">
                <a:latin typeface="Varela Round" panose="02000000000000000000" charset="0"/>
                <a:cs typeface="Varela Round" pitchFamily="2" charset="-79"/>
              </a:rPr>
              <a:t>Increased staff autonomy and flexibility.</a:t>
            </a:r>
          </a:p>
          <a:p>
            <a:endParaRPr lang="en-GB" sz="1600" dirty="0">
              <a:latin typeface="Varela Round" panose="02000000000000000000" charset="0"/>
            </a:endParaRPr>
          </a:p>
          <a:p>
            <a:pPr>
              <a:lnSpc>
                <a:spcPct val="90000"/>
              </a:lnSpc>
              <a:spcBef>
                <a:spcPts val="1000"/>
              </a:spcBef>
            </a:pPr>
            <a:endParaRPr lang="en-GB" sz="1600" dirty="0">
              <a:latin typeface="Varela Round" panose="02000000000000000000" charset="0"/>
              <a:cs typeface="Varela Round" pitchFamily="2" charset="-79"/>
            </a:endParaRPr>
          </a:p>
        </p:txBody>
      </p:sp>
    </p:spTree>
    <p:extLst>
      <p:ext uri="{BB962C8B-B14F-4D97-AF65-F5344CB8AC3E}">
        <p14:creationId xmlns:p14="http://schemas.microsoft.com/office/powerpoint/2010/main" val="22635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7</a:t>
            </a:fld>
            <a:endParaRPr lang="en-GB" dirty="0"/>
          </a:p>
        </p:txBody>
      </p:sp>
      <p:sp>
        <p:nvSpPr>
          <p:cNvPr id="18" name="Title 1"/>
          <p:cNvSpPr>
            <a:spLocks noGrp="1"/>
          </p:cNvSpPr>
          <p:nvPr>
            <p:ph type="title"/>
          </p:nvPr>
        </p:nvSpPr>
        <p:spPr>
          <a:xfrm>
            <a:off x="935479" y="365125"/>
            <a:ext cx="10515600" cy="1325563"/>
          </a:xfrm>
        </p:spPr>
        <p:txBody>
          <a:bodyPr/>
          <a:lstStyle/>
          <a:p>
            <a:r>
              <a:rPr lang="en-GB" dirty="0"/>
              <a:t>2</a:t>
            </a:r>
            <a:r>
              <a:rPr lang="en-GB" dirty="0" smtClean="0"/>
              <a:t>. Impact on services and systems</a:t>
            </a:r>
            <a:endParaRPr lang="en-GB" dirty="0"/>
          </a:p>
        </p:txBody>
      </p:sp>
      <p:sp>
        <p:nvSpPr>
          <p:cNvPr id="6" name="Content Placeholder 2"/>
          <p:cNvSpPr txBox="1">
            <a:spLocks/>
          </p:cNvSpPr>
          <p:nvPr/>
        </p:nvSpPr>
        <p:spPr>
          <a:xfrm>
            <a:off x="1065245" y="1503786"/>
            <a:ext cx="4162538"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Positive:</a:t>
            </a:r>
          </a:p>
          <a:p>
            <a:pPr>
              <a:buFontTx/>
              <a:buChar char="-"/>
            </a:pPr>
            <a:r>
              <a:rPr lang="en-GB" sz="1600" dirty="0" smtClean="0"/>
              <a:t>Improved inter-agency collaboration and partnership working.</a:t>
            </a:r>
          </a:p>
          <a:p>
            <a:pPr>
              <a:buFontTx/>
              <a:buChar char="-"/>
            </a:pPr>
            <a:r>
              <a:rPr lang="en-GB" sz="1600" dirty="0" smtClean="0"/>
              <a:t>Increased sense of community and shared purpose across agencies.</a:t>
            </a:r>
          </a:p>
          <a:p>
            <a:pPr>
              <a:buFontTx/>
              <a:buChar char="-"/>
            </a:pPr>
            <a:r>
              <a:rPr lang="en-GB" sz="1600" dirty="0" smtClean="0"/>
              <a:t>Working “beyond their remit”.</a:t>
            </a:r>
          </a:p>
          <a:p>
            <a:pPr>
              <a:buFontTx/>
              <a:buChar char="-"/>
            </a:pPr>
            <a:r>
              <a:rPr lang="en-GB" sz="1600" dirty="0" smtClean="0"/>
              <a:t>Swift decision-making/staff autonomy.</a:t>
            </a:r>
          </a:p>
          <a:p>
            <a:pPr>
              <a:buFontTx/>
              <a:buChar char="-"/>
            </a:pPr>
            <a:r>
              <a:rPr lang="en-GB" sz="1600" dirty="0" smtClean="0"/>
              <a:t>Reflective practice.</a:t>
            </a:r>
          </a:p>
          <a:p>
            <a:pPr>
              <a:buFontTx/>
              <a:buChar char="-"/>
            </a:pPr>
            <a:r>
              <a:rPr lang="en-GB" sz="1600" dirty="0" smtClean="0"/>
              <a:t>Improved relationships with clients</a:t>
            </a:r>
          </a:p>
          <a:p>
            <a:pPr>
              <a:buFontTx/>
              <a:buChar char="-"/>
            </a:pPr>
            <a:r>
              <a:rPr lang="en-GB" sz="1600" dirty="0" smtClean="0"/>
              <a:t>Increased strategic buy-in.</a:t>
            </a:r>
          </a:p>
          <a:p>
            <a:pPr>
              <a:buFontTx/>
              <a:buChar char="-"/>
            </a:pPr>
            <a:r>
              <a:rPr lang="en-GB" sz="1600" dirty="0" smtClean="0"/>
              <a:t>A </a:t>
            </a:r>
            <a:r>
              <a:rPr lang="en-GB" sz="1600" dirty="0"/>
              <a:t>more supportive and less punitive approach to enforcement</a:t>
            </a:r>
            <a:r>
              <a:rPr lang="en-GB" sz="1600" dirty="0" smtClean="0"/>
              <a:t>.</a:t>
            </a:r>
          </a:p>
          <a:p>
            <a:pPr>
              <a:buFontTx/>
              <a:buChar char="-"/>
            </a:pPr>
            <a:r>
              <a:rPr lang="en-GB" sz="1600" dirty="0" smtClean="0"/>
              <a:t>Identification of gaps in provision.</a:t>
            </a:r>
          </a:p>
        </p:txBody>
      </p:sp>
    </p:spTree>
    <p:extLst>
      <p:ext uri="{BB962C8B-B14F-4D97-AF65-F5344CB8AC3E}">
        <p14:creationId xmlns:p14="http://schemas.microsoft.com/office/powerpoint/2010/main" val="3267524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8</a:t>
            </a:fld>
            <a:endParaRPr lang="en-GB" dirty="0"/>
          </a:p>
        </p:txBody>
      </p:sp>
      <p:sp>
        <p:nvSpPr>
          <p:cNvPr id="18" name="Title 1"/>
          <p:cNvSpPr>
            <a:spLocks noGrp="1"/>
          </p:cNvSpPr>
          <p:nvPr>
            <p:ph type="title"/>
          </p:nvPr>
        </p:nvSpPr>
        <p:spPr>
          <a:xfrm>
            <a:off x="935479" y="365125"/>
            <a:ext cx="10515600" cy="1325563"/>
          </a:xfrm>
        </p:spPr>
        <p:txBody>
          <a:bodyPr/>
          <a:lstStyle/>
          <a:p>
            <a:r>
              <a:rPr lang="en-GB" dirty="0"/>
              <a:t>2</a:t>
            </a:r>
            <a:r>
              <a:rPr lang="en-GB" dirty="0" smtClean="0"/>
              <a:t>. Impact on services and systems</a:t>
            </a:r>
            <a:endParaRPr lang="en-GB" dirty="0"/>
          </a:p>
        </p:txBody>
      </p:sp>
      <p:sp>
        <p:nvSpPr>
          <p:cNvPr id="6" name="Content Placeholder 2"/>
          <p:cNvSpPr txBox="1">
            <a:spLocks/>
          </p:cNvSpPr>
          <p:nvPr/>
        </p:nvSpPr>
        <p:spPr>
          <a:xfrm>
            <a:off x="1065245" y="1503786"/>
            <a:ext cx="4162538"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Positive:</a:t>
            </a:r>
          </a:p>
          <a:p>
            <a:pPr>
              <a:buFontTx/>
              <a:buChar char="-"/>
            </a:pPr>
            <a:r>
              <a:rPr lang="en-GB" sz="1600" b="1" dirty="0" smtClean="0"/>
              <a:t>Improved inter-agency collaboration and partnership working.</a:t>
            </a:r>
          </a:p>
          <a:p>
            <a:pPr>
              <a:buFontTx/>
              <a:buChar char="-"/>
            </a:pPr>
            <a:r>
              <a:rPr lang="en-GB" sz="1600" dirty="0" smtClean="0">
                <a:solidFill>
                  <a:schemeClr val="bg1">
                    <a:lumMod val="75000"/>
                  </a:schemeClr>
                </a:solidFill>
              </a:rPr>
              <a:t>Increased sense of community and shared purpose across agencies.</a:t>
            </a:r>
          </a:p>
          <a:p>
            <a:pPr>
              <a:buFontTx/>
              <a:buChar char="-"/>
            </a:pPr>
            <a:r>
              <a:rPr lang="en-GB" sz="1600" dirty="0" smtClean="0">
                <a:solidFill>
                  <a:schemeClr val="bg1">
                    <a:lumMod val="75000"/>
                  </a:schemeClr>
                </a:solidFill>
              </a:rPr>
              <a:t>Working “beyond their remit”.</a:t>
            </a:r>
          </a:p>
          <a:p>
            <a:pPr>
              <a:buFontTx/>
              <a:buChar char="-"/>
            </a:pPr>
            <a:r>
              <a:rPr lang="en-GB" sz="1600" dirty="0" smtClean="0">
                <a:solidFill>
                  <a:schemeClr val="bg1">
                    <a:lumMod val="75000"/>
                  </a:schemeClr>
                </a:solidFill>
              </a:rPr>
              <a:t>Swift decision-making/staff autonomy.</a:t>
            </a:r>
          </a:p>
          <a:p>
            <a:pPr>
              <a:buFontTx/>
              <a:buChar char="-"/>
            </a:pPr>
            <a:r>
              <a:rPr lang="en-GB" sz="1600" dirty="0">
                <a:solidFill>
                  <a:schemeClr val="bg1">
                    <a:lumMod val="75000"/>
                  </a:schemeClr>
                </a:solidFill>
              </a:rPr>
              <a:t>Reflective practice</a:t>
            </a:r>
            <a:r>
              <a:rPr lang="en-GB" sz="1600" dirty="0" smtClean="0">
                <a:solidFill>
                  <a:schemeClr val="bg1">
                    <a:lumMod val="75000"/>
                  </a:schemeClr>
                </a:solidFill>
              </a:rPr>
              <a:t>.</a:t>
            </a:r>
          </a:p>
          <a:p>
            <a:pPr>
              <a:buFontTx/>
              <a:buChar char="-"/>
            </a:pPr>
            <a:r>
              <a:rPr lang="en-GB" sz="1600" dirty="0" smtClean="0">
                <a:solidFill>
                  <a:schemeClr val="bg1">
                    <a:lumMod val="75000"/>
                  </a:schemeClr>
                </a:solidFill>
              </a:rPr>
              <a:t>Improved relationships with clients</a:t>
            </a:r>
          </a:p>
          <a:p>
            <a:pPr>
              <a:buFontTx/>
              <a:buChar char="-"/>
            </a:pPr>
            <a:r>
              <a:rPr lang="en-GB" sz="1600" dirty="0" smtClean="0">
                <a:solidFill>
                  <a:schemeClr val="bg1">
                    <a:lumMod val="75000"/>
                  </a:schemeClr>
                </a:solidFill>
              </a:rPr>
              <a:t>Increased strategic buy-in.</a:t>
            </a:r>
          </a:p>
          <a:p>
            <a:pPr>
              <a:buFontTx/>
              <a:buChar char="-"/>
            </a:pPr>
            <a:r>
              <a:rPr lang="en-GB" sz="1600" dirty="0">
                <a:solidFill>
                  <a:schemeClr val="bg1">
                    <a:lumMod val="75000"/>
                  </a:schemeClr>
                </a:solidFill>
              </a:rPr>
              <a:t>A more supportive and less punitive approach to enforcement</a:t>
            </a:r>
            <a:r>
              <a:rPr lang="en-GB" sz="1600" dirty="0" smtClean="0">
                <a:solidFill>
                  <a:schemeClr val="bg1">
                    <a:lumMod val="75000"/>
                  </a:schemeClr>
                </a:solidFill>
              </a:rPr>
              <a:t>.</a:t>
            </a:r>
          </a:p>
          <a:p>
            <a:pPr>
              <a:buFontTx/>
              <a:buChar char="-"/>
            </a:pPr>
            <a:r>
              <a:rPr lang="en-GB" sz="1600" dirty="0" smtClean="0">
                <a:solidFill>
                  <a:schemeClr val="bg1">
                    <a:lumMod val="75000"/>
                  </a:schemeClr>
                </a:solidFill>
              </a:rPr>
              <a:t>Identification of gaps in provision.</a:t>
            </a:r>
          </a:p>
        </p:txBody>
      </p:sp>
      <p:sp>
        <p:nvSpPr>
          <p:cNvPr id="7" name="Rectangle 6"/>
          <p:cNvSpPr/>
          <p:nvPr/>
        </p:nvSpPr>
        <p:spPr>
          <a:xfrm>
            <a:off x="5357549" y="1869172"/>
            <a:ext cx="6096000" cy="923330"/>
          </a:xfrm>
          <a:prstGeom prst="rect">
            <a:avLst/>
          </a:prstGeom>
        </p:spPr>
        <p:txBody>
          <a:bodyPr>
            <a:spAutoFit/>
          </a:bodyPr>
          <a:lstStyle/>
          <a:p>
            <a:pPr marL="540385" indent="-180340">
              <a:spcAft>
                <a:spcPts val="1200"/>
              </a:spcAft>
            </a:pPr>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“In general – everyone is working more closely together. It’s made the relationship between our service and the local authority much closer.” </a:t>
            </a:r>
            <a:endParaRPr lang="en-GB" dirty="0">
              <a:latin typeface="Varela Round" panose="02000000000000000000" charset="0"/>
              <a:ea typeface="Times New Roman" panose="02020603050405020304" pitchFamily="18" charset="0"/>
              <a:cs typeface="Times New Roman" panose="02020603050405020304" pitchFamily="18" charset="0"/>
            </a:endParaRPr>
          </a:p>
        </p:txBody>
      </p:sp>
      <p:sp>
        <p:nvSpPr>
          <p:cNvPr id="8" name="Rectangle 7"/>
          <p:cNvSpPr/>
          <p:nvPr/>
        </p:nvSpPr>
        <p:spPr>
          <a:xfrm>
            <a:off x="5730947" y="3100100"/>
            <a:ext cx="5720131" cy="2031325"/>
          </a:xfrm>
          <a:prstGeom prst="rect">
            <a:avLst/>
          </a:prstGeom>
        </p:spPr>
        <p:txBody>
          <a:bodyPr wrap="square">
            <a:spAutoFit/>
          </a:bodyPr>
          <a:lstStyle/>
          <a:p>
            <a:pPr marL="180340" indent="-180340">
              <a:spcAft>
                <a:spcPts val="1200"/>
              </a:spcAft>
            </a:pPr>
            <a:r>
              <a:rPr lang="en-GB" i="1" dirty="0">
                <a:solidFill>
                  <a:srgbClr val="003366"/>
                </a:solidFill>
                <a:latin typeface="Arial" panose="020B0604020202020204" pitchFamily="34" charset="0"/>
                <a:ea typeface="Times New Roman" panose="02020603050405020304" pitchFamily="18" charset="0"/>
                <a:cs typeface="Times New Roman" panose="02020603050405020304" pitchFamily="18" charset="0"/>
              </a:rPr>
              <a:t>“</a:t>
            </a:r>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If people have opened their minds – can they close them again? That’s the question. Can we really go back? You can’t </a:t>
            </a:r>
            <a:r>
              <a:rPr lang="en-GB" i="1" dirty="0" err="1">
                <a:solidFill>
                  <a:srgbClr val="003366"/>
                </a:solidFill>
                <a:latin typeface="Varela Round" panose="02000000000000000000" charset="0"/>
                <a:ea typeface="Times New Roman" panose="02020603050405020304" pitchFamily="18" charset="0"/>
                <a:cs typeface="Times New Roman" panose="02020603050405020304" pitchFamily="18" charset="0"/>
              </a:rPr>
              <a:t>unsee</a:t>
            </a:r>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 these things once you’ve opened them. There’s some sort of a sense of comfort from wanting to go back. But really, what we’ve been doing before – it’s just not working.”</a:t>
            </a:r>
            <a:r>
              <a:rPr lang="en-GB" dirty="0">
                <a:latin typeface="Varela Round" panose="02000000000000000000" charset="0"/>
                <a:ea typeface="Times New Roman" panose="02020603050405020304" pitchFamily="18" charset="0"/>
                <a:cs typeface="Times New Roman" panose="02020603050405020304" pitchFamily="18" charset="0"/>
              </a:rPr>
              <a:t> </a:t>
            </a:r>
            <a:endParaRPr lang="en-GB"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025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FF3E90-F1D1-004D-8CD2-FA48BF704E6D}"/>
              </a:ext>
            </a:extLst>
          </p:cNvPr>
          <p:cNvSpPr>
            <a:spLocks noGrp="1"/>
          </p:cNvSpPr>
          <p:nvPr>
            <p:ph type="sldNum" sz="quarter" idx="12"/>
          </p:nvPr>
        </p:nvSpPr>
        <p:spPr/>
        <p:txBody>
          <a:bodyPr/>
          <a:lstStyle/>
          <a:p>
            <a:fld id="{9EE1635E-DAE2-420B-9400-E55975FD2672}" type="slidenum">
              <a:rPr lang="en-GB" smtClean="0"/>
              <a:pPr/>
              <a:t>9</a:t>
            </a:fld>
            <a:endParaRPr lang="en-GB" dirty="0"/>
          </a:p>
        </p:txBody>
      </p:sp>
      <p:sp>
        <p:nvSpPr>
          <p:cNvPr id="18" name="Title 1"/>
          <p:cNvSpPr>
            <a:spLocks noGrp="1"/>
          </p:cNvSpPr>
          <p:nvPr>
            <p:ph type="title"/>
          </p:nvPr>
        </p:nvSpPr>
        <p:spPr>
          <a:xfrm>
            <a:off x="935479" y="365125"/>
            <a:ext cx="10515600" cy="1325563"/>
          </a:xfrm>
        </p:spPr>
        <p:txBody>
          <a:bodyPr/>
          <a:lstStyle/>
          <a:p>
            <a:r>
              <a:rPr lang="en-GB" dirty="0"/>
              <a:t>2</a:t>
            </a:r>
            <a:r>
              <a:rPr lang="en-GB" dirty="0" smtClean="0"/>
              <a:t>. Impact on services and systems</a:t>
            </a:r>
            <a:endParaRPr lang="en-GB" dirty="0"/>
          </a:p>
        </p:txBody>
      </p:sp>
      <p:sp>
        <p:nvSpPr>
          <p:cNvPr id="6" name="Content Placeholder 2"/>
          <p:cNvSpPr txBox="1">
            <a:spLocks/>
          </p:cNvSpPr>
          <p:nvPr/>
        </p:nvSpPr>
        <p:spPr>
          <a:xfrm>
            <a:off x="1065245" y="1503786"/>
            <a:ext cx="4162538" cy="531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Varela Round" pitchFamily="2" charset="-79"/>
                <a:ea typeface="+mn-ea"/>
                <a:cs typeface="Varela Round"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rela Round" pitchFamily="2" charset="-79"/>
                <a:ea typeface="+mn-ea"/>
                <a:cs typeface="Varela Round"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Positive:</a:t>
            </a:r>
          </a:p>
          <a:p>
            <a:pPr>
              <a:buFontTx/>
              <a:buChar char="-"/>
            </a:pPr>
            <a:r>
              <a:rPr lang="en-GB" sz="1600" dirty="0" smtClean="0">
                <a:solidFill>
                  <a:schemeClr val="bg1">
                    <a:lumMod val="75000"/>
                  </a:schemeClr>
                </a:solidFill>
              </a:rPr>
              <a:t>Improved inter-agency collaboration and partnership working.</a:t>
            </a:r>
          </a:p>
          <a:p>
            <a:pPr>
              <a:buFontTx/>
              <a:buChar char="-"/>
            </a:pPr>
            <a:r>
              <a:rPr lang="en-GB" sz="1600" dirty="0">
                <a:solidFill>
                  <a:schemeClr val="bg1">
                    <a:lumMod val="75000"/>
                  </a:schemeClr>
                </a:solidFill>
              </a:rPr>
              <a:t>Increased sense of community and shared purpose across agencies.</a:t>
            </a:r>
          </a:p>
          <a:p>
            <a:pPr>
              <a:buFontTx/>
              <a:buChar char="-"/>
            </a:pPr>
            <a:r>
              <a:rPr lang="en-GB" sz="1600" dirty="0" smtClean="0">
                <a:solidFill>
                  <a:schemeClr val="bg1">
                    <a:lumMod val="75000"/>
                  </a:schemeClr>
                </a:solidFill>
              </a:rPr>
              <a:t>Working “beyond their remit”.</a:t>
            </a:r>
          </a:p>
          <a:p>
            <a:pPr>
              <a:buFontTx/>
              <a:buChar char="-"/>
            </a:pPr>
            <a:r>
              <a:rPr lang="en-GB" sz="1600" b="1" dirty="0"/>
              <a:t>Swift decision-making/staff autonomy.</a:t>
            </a:r>
          </a:p>
          <a:p>
            <a:pPr>
              <a:buFontTx/>
              <a:buChar char="-"/>
            </a:pPr>
            <a:r>
              <a:rPr lang="en-GB" sz="1600" dirty="0">
                <a:solidFill>
                  <a:schemeClr val="bg1">
                    <a:lumMod val="75000"/>
                  </a:schemeClr>
                </a:solidFill>
              </a:rPr>
              <a:t>Reflective practice</a:t>
            </a:r>
            <a:r>
              <a:rPr lang="en-GB" sz="1600" dirty="0" smtClean="0">
                <a:solidFill>
                  <a:schemeClr val="bg1">
                    <a:lumMod val="75000"/>
                  </a:schemeClr>
                </a:solidFill>
              </a:rPr>
              <a:t>.</a:t>
            </a:r>
          </a:p>
          <a:p>
            <a:pPr>
              <a:buFontTx/>
              <a:buChar char="-"/>
            </a:pPr>
            <a:r>
              <a:rPr lang="en-GB" sz="1600" dirty="0" smtClean="0">
                <a:solidFill>
                  <a:schemeClr val="bg1">
                    <a:lumMod val="75000"/>
                  </a:schemeClr>
                </a:solidFill>
              </a:rPr>
              <a:t>Improved relationships with clients</a:t>
            </a:r>
          </a:p>
          <a:p>
            <a:pPr>
              <a:buFontTx/>
              <a:buChar char="-"/>
            </a:pPr>
            <a:r>
              <a:rPr lang="en-GB" sz="1600" dirty="0" smtClean="0">
                <a:solidFill>
                  <a:schemeClr val="bg1">
                    <a:lumMod val="75000"/>
                  </a:schemeClr>
                </a:solidFill>
              </a:rPr>
              <a:t>Increased strategic buy-in.</a:t>
            </a:r>
          </a:p>
          <a:p>
            <a:pPr>
              <a:buFontTx/>
              <a:buChar char="-"/>
            </a:pPr>
            <a:r>
              <a:rPr lang="en-GB" sz="1600" dirty="0">
                <a:solidFill>
                  <a:schemeClr val="bg1">
                    <a:lumMod val="75000"/>
                  </a:schemeClr>
                </a:solidFill>
              </a:rPr>
              <a:t>A more supportive and less punitive approach to enforcement</a:t>
            </a:r>
            <a:r>
              <a:rPr lang="en-GB" sz="1600" dirty="0" smtClean="0">
                <a:solidFill>
                  <a:schemeClr val="bg1">
                    <a:lumMod val="75000"/>
                  </a:schemeClr>
                </a:solidFill>
              </a:rPr>
              <a:t>.</a:t>
            </a:r>
          </a:p>
          <a:p>
            <a:pPr>
              <a:buFontTx/>
              <a:buChar char="-"/>
            </a:pPr>
            <a:r>
              <a:rPr lang="en-GB" sz="1600" dirty="0" smtClean="0">
                <a:solidFill>
                  <a:schemeClr val="bg1">
                    <a:lumMod val="75000"/>
                  </a:schemeClr>
                </a:solidFill>
              </a:rPr>
              <a:t>Identification of gaps in provision.</a:t>
            </a:r>
          </a:p>
        </p:txBody>
      </p:sp>
      <p:sp>
        <p:nvSpPr>
          <p:cNvPr id="3" name="Rectangle 2"/>
          <p:cNvSpPr/>
          <p:nvPr/>
        </p:nvSpPr>
        <p:spPr>
          <a:xfrm>
            <a:off x="5418727" y="1690688"/>
            <a:ext cx="6096000" cy="3724096"/>
          </a:xfrm>
          <a:prstGeom prst="rect">
            <a:avLst/>
          </a:prstGeom>
        </p:spPr>
        <p:txBody>
          <a:bodyPr>
            <a:spAutoFit/>
          </a:bodyPr>
          <a:lstStyle/>
          <a:p>
            <a:pPr marL="180340" lvl="0" indent="-180340">
              <a:spcAft>
                <a:spcPts val="1200"/>
              </a:spcAft>
              <a:buClr>
                <a:srgbClr val="000000"/>
              </a:buClr>
              <a:buSzPts val="1100"/>
            </a:pPr>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“The Covid-19 crisis brought about a shift in the balance of risk:…</a:t>
            </a:r>
          </a:p>
          <a:p>
            <a:pPr marL="180340" lvl="0" indent="-180340">
              <a:spcAft>
                <a:spcPts val="1200"/>
              </a:spcAft>
              <a:buClr>
                <a:srgbClr val="000000"/>
              </a:buClr>
              <a:buSzPts val="1100"/>
            </a:pPr>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Swift service and policy changes were possible because senior staff had a clear focus on the end goal of making sure people were safe and less interest in the means of doing so, and because senior people did not have capacity to be involved in everything and so trusted staff to “get on with it”. </a:t>
            </a:r>
          </a:p>
          <a:p>
            <a:pPr marL="180340" lvl="0" indent="-180340">
              <a:spcAft>
                <a:spcPts val="1200"/>
              </a:spcAft>
              <a:buClr>
                <a:srgbClr val="000000"/>
              </a:buClr>
              <a:buSzPts val="1100"/>
            </a:pPr>
            <a:r>
              <a:rPr lang="en-GB" i="1" dirty="0">
                <a:solidFill>
                  <a:srgbClr val="003366"/>
                </a:solidFill>
                <a:latin typeface="Varela Round" panose="02000000000000000000" charset="0"/>
                <a:ea typeface="Times New Roman" panose="02020603050405020304" pitchFamily="18" charset="0"/>
                <a:cs typeface="Times New Roman" panose="02020603050405020304" pitchFamily="18" charset="0"/>
              </a:rPr>
              <a:t>Similarly, the increased autonomy afforded to staff working directly with people facing multiple disadvantage has enabled faster decision-making for clients’ care.” </a:t>
            </a:r>
          </a:p>
        </p:txBody>
      </p:sp>
    </p:spTree>
    <p:extLst>
      <p:ext uri="{BB962C8B-B14F-4D97-AF65-F5344CB8AC3E}">
        <p14:creationId xmlns:p14="http://schemas.microsoft.com/office/powerpoint/2010/main" val="222121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OM-THEME">
      <a:dk1>
        <a:srgbClr val="000000"/>
      </a:dk1>
      <a:lt1>
        <a:srgbClr val="FFFFFF"/>
      </a:lt1>
      <a:dk2>
        <a:srgbClr val="1A264F"/>
      </a:dk2>
      <a:lt2>
        <a:srgbClr val="F3A31E"/>
      </a:lt2>
      <a:accent1>
        <a:srgbClr val="206393"/>
      </a:accent1>
      <a:accent2>
        <a:srgbClr val="3C2071"/>
      </a:accent2>
      <a:accent3>
        <a:srgbClr val="BA0F6F"/>
      </a:accent3>
      <a:accent4>
        <a:srgbClr val="C04023"/>
      </a:accent4>
      <a:accent5>
        <a:srgbClr val="C8911E"/>
      </a:accent5>
      <a:accent6>
        <a:srgbClr val="058044"/>
      </a:accent6>
      <a:hlink>
        <a:srgbClr val="F3A31E"/>
      </a:hlink>
      <a:folHlink>
        <a:srgbClr val="1A264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MJ7106-Powerpoint-template-190621" id="{9A96727E-6795-3F45-BE1A-11F78A1A20B0}" vid="{4F9577C6-F6C7-CE42-906E-396F0F009B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HOMJ7106-Powerpoint-template-190621</Template>
  <TotalTime>548</TotalTime>
  <Words>2140</Words>
  <Application>Microsoft Office PowerPoint</Application>
  <PresentationFormat>Widescreen</PresentationFormat>
  <Paragraphs>265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Times New Roman</vt:lpstr>
      <vt:lpstr>Calibri</vt:lpstr>
      <vt:lpstr>Varela Round</vt:lpstr>
      <vt:lpstr>Arial</vt:lpstr>
      <vt:lpstr>Office Theme</vt:lpstr>
      <vt:lpstr>Flexible responses during the Coronavirus crisis  (and how to keep them…)</vt:lpstr>
      <vt:lpstr>Introducing MEAM:</vt:lpstr>
      <vt:lpstr>Why look at system flexibilities? </vt:lpstr>
      <vt:lpstr>What did the research do? </vt:lpstr>
      <vt:lpstr>1. Changes across sectors</vt:lpstr>
      <vt:lpstr>PowerPoint Presentation</vt:lpstr>
      <vt:lpstr>2. Impact on services and systems</vt:lpstr>
      <vt:lpstr>2. Impact on services and systems</vt:lpstr>
      <vt:lpstr>2. Impact on services and systems</vt:lpstr>
      <vt:lpstr>2. Impact on services and systems</vt:lpstr>
      <vt:lpstr>2. Impact on services and systems</vt:lpstr>
      <vt:lpstr>2. Impact on services and systems</vt:lpstr>
      <vt:lpstr>2. Impact on services and systems</vt:lpstr>
      <vt:lpstr>3. Impact on people</vt:lpstr>
      <vt:lpstr>3. Impact on people</vt:lpstr>
      <vt:lpstr>3. Impact on people</vt:lpstr>
      <vt:lpstr>3. Impact on people</vt:lpstr>
      <vt:lpstr>3. Impact on people</vt:lpstr>
      <vt:lpstr>3. Impact on people</vt:lpstr>
      <vt:lpstr>3. Impact on people</vt:lpstr>
      <vt:lpstr>3. Impact on people</vt:lpstr>
      <vt:lpstr>4. Planning for transition</vt:lpstr>
      <vt:lpstr>What can you do?</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Richard.Lewis</dc:creator>
  <cp:lastModifiedBy>Stephen Moffatt</cp:lastModifiedBy>
  <cp:revision>74</cp:revision>
  <dcterms:created xsi:type="dcterms:W3CDTF">2019-06-25T09:42:27Z</dcterms:created>
  <dcterms:modified xsi:type="dcterms:W3CDTF">2020-06-11T14:23:31Z</dcterms:modified>
</cp:coreProperties>
</file>